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56" r:id="rId2"/>
    <p:sldId id="362" r:id="rId3"/>
    <p:sldId id="417" r:id="rId4"/>
    <p:sldId id="360" r:id="rId5"/>
    <p:sldId id="364" r:id="rId6"/>
    <p:sldId id="368" r:id="rId7"/>
    <p:sldId id="363" r:id="rId8"/>
    <p:sldId id="365" r:id="rId9"/>
    <p:sldId id="424" r:id="rId10"/>
    <p:sldId id="425" r:id="rId11"/>
    <p:sldId id="426" r:id="rId12"/>
    <p:sldId id="427" r:id="rId13"/>
    <p:sldId id="428" r:id="rId14"/>
    <p:sldId id="370" r:id="rId15"/>
    <p:sldId id="372" r:id="rId16"/>
    <p:sldId id="392" r:id="rId17"/>
    <p:sldId id="398" r:id="rId18"/>
    <p:sldId id="399" r:id="rId19"/>
    <p:sldId id="369" r:id="rId20"/>
    <p:sldId id="374" r:id="rId21"/>
    <p:sldId id="375" r:id="rId22"/>
    <p:sldId id="433" r:id="rId23"/>
    <p:sldId id="381" r:id="rId24"/>
    <p:sldId id="419" r:id="rId25"/>
    <p:sldId id="420" r:id="rId26"/>
    <p:sldId id="421" r:id="rId27"/>
    <p:sldId id="416" r:id="rId28"/>
    <p:sldId id="418" r:id="rId29"/>
    <p:sldId id="432" r:id="rId30"/>
    <p:sldId id="376" r:id="rId31"/>
    <p:sldId id="379" r:id="rId32"/>
    <p:sldId id="377" r:id="rId33"/>
    <p:sldId id="380" r:id="rId34"/>
    <p:sldId id="382" r:id="rId35"/>
    <p:sldId id="386" r:id="rId36"/>
    <p:sldId id="385" r:id="rId37"/>
    <p:sldId id="405" r:id="rId38"/>
    <p:sldId id="403" r:id="rId39"/>
    <p:sldId id="412" r:id="rId40"/>
    <p:sldId id="413" r:id="rId41"/>
    <p:sldId id="406" r:id="rId42"/>
    <p:sldId id="407" r:id="rId43"/>
    <p:sldId id="411" r:id="rId44"/>
    <p:sldId id="408" r:id="rId45"/>
    <p:sldId id="409" r:id="rId46"/>
    <p:sldId id="410" r:id="rId47"/>
    <p:sldId id="383" r:id="rId48"/>
    <p:sldId id="384" r:id="rId49"/>
    <p:sldId id="389" r:id="rId50"/>
    <p:sldId id="391" r:id="rId51"/>
    <p:sldId id="401" r:id="rId52"/>
    <p:sldId id="387" r:id="rId53"/>
    <p:sldId id="388" r:id="rId54"/>
    <p:sldId id="367" r:id="rId55"/>
    <p:sldId id="431" r:id="rId56"/>
    <p:sldId id="358" r:id="rId57"/>
    <p:sldId id="414" r:id="rId58"/>
    <p:sldId id="415" r:id="rId59"/>
    <p:sldId id="422" r:id="rId60"/>
    <p:sldId id="423" r:id="rId61"/>
    <p:sldId id="430" r:id="rId62"/>
  </p:sldIdLst>
  <p:sldSz cx="9144000" cy="6858000" type="screen4x3"/>
  <p:notesSz cx="6807200" cy="9939338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4F3"/>
    <a:srgbClr val="FF0000"/>
    <a:srgbClr val="CAEDFE"/>
    <a:srgbClr val="ECC8FC"/>
    <a:srgbClr val="D8DEDC"/>
    <a:srgbClr val="FDE3F9"/>
    <a:srgbClr val="D5EAFF"/>
    <a:srgbClr val="0C1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6" autoAdjust="0"/>
    <p:restoredTop sz="77423" autoAdjust="0"/>
  </p:normalViewPr>
  <p:slideViewPr>
    <p:cSldViewPr snapToGrid="0" snapToObjects="1">
      <p:cViewPr varScale="1">
        <p:scale>
          <a:sx n="61" d="100"/>
          <a:sy n="61" d="100"/>
        </p:scale>
        <p:origin x="118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1380" y="-10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42" tIns="45871" rIns="91742" bIns="45871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/>
            </a:lvl1pPr>
          </a:lstStyle>
          <a:p>
            <a:endParaRPr lang="ru-RU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42" tIns="45871" rIns="91742" bIns="45871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endParaRPr lang="ru-RU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1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21225"/>
            <a:ext cx="5448300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42" tIns="45871" rIns="91742" bIns="458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141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42" tIns="45871" rIns="91742" bIns="45871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/>
            </a:lvl1pPr>
          </a:lstStyle>
          <a:p>
            <a:endParaRPr lang="ru-RU"/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42" tIns="45871" rIns="91742" bIns="45871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fld id="{33B84B23-E7B9-434F-8DB7-D3EFD5780EC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2339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37E161F-931B-4007-A780-05305670B937}" type="slidenum">
              <a:rPr lang="ru-RU"/>
              <a:pPr algn="r" eaLnBrk="1" hangingPunct="1"/>
              <a:t>1</a:t>
            </a:fld>
            <a:endParaRPr lang="ru-RU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15847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B693A8A9-E969-48D1-B0DB-F7879F944CEB}" type="slidenum">
              <a:rPr lang="ru-RU" sz="1200"/>
              <a:pPr algn="r" eaLnBrk="1" hangingPunct="1"/>
              <a:t>10</a:t>
            </a:fld>
            <a:endParaRPr lang="ru-RU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278330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9E748A57-74EB-4A6B-B7F9-D1CDA551DCCA}" type="slidenum">
              <a:rPr lang="ru-RU" sz="1200"/>
              <a:pPr algn="r" eaLnBrk="1" hangingPunct="1"/>
              <a:t>11</a:t>
            </a:fld>
            <a:endParaRPr lang="ru-RU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996488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D312EFC9-6B25-46B7-A4E8-37D3605EE39F}" type="slidenum">
              <a:rPr lang="ru-RU" sz="1200"/>
              <a:pPr algn="r" eaLnBrk="1" hangingPunct="1"/>
              <a:t>12</a:t>
            </a:fld>
            <a:endParaRPr lang="ru-RU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236107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C0001FB8-E0C5-4425-B8B5-1F00EBAF8719}" type="slidenum">
              <a:rPr lang="ru-RU" sz="1200"/>
              <a:pPr algn="r" eaLnBrk="1" hangingPunct="1"/>
              <a:t>13</a:t>
            </a:fld>
            <a:endParaRPr lang="ru-RU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804356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FF5BB780-1606-4725-9201-84249775EAB0}" type="slidenum">
              <a:rPr lang="ru-RU"/>
              <a:pPr algn="r" eaLnBrk="1" hangingPunct="1"/>
              <a:t>14</a:t>
            </a:fld>
            <a:endParaRPr lang="ru-R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69123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B7BFB7A8-824F-42DF-A14C-B17A8BE56C89}" type="slidenum">
              <a:rPr lang="ru-RU"/>
              <a:pPr algn="r" eaLnBrk="1" hangingPunct="1"/>
              <a:t>15</a:t>
            </a:fld>
            <a:endParaRPr lang="ru-RU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74675" y="312738"/>
            <a:ext cx="2046288" cy="1535112"/>
          </a:xfrm>
          <a:ln/>
        </p:spPr>
      </p:sp>
    </p:spTree>
    <p:extLst>
      <p:ext uri="{BB962C8B-B14F-4D97-AF65-F5344CB8AC3E}">
        <p14:creationId xmlns:p14="http://schemas.microsoft.com/office/powerpoint/2010/main" val="302430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108D2F3-C473-4494-954B-CD0D23CB72E9}" type="slidenum">
              <a:rPr lang="ru-RU" sz="1200"/>
              <a:pPr algn="r" eaLnBrk="1" hangingPunct="1"/>
              <a:t>16</a:t>
            </a:fld>
            <a:endParaRPr lang="ru-RU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92449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977CCDE-E466-4F89-B8E2-F0DEEDBD125B}" type="slidenum">
              <a:rPr lang="ru-RU" sz="1200"/>
              <a:pPr algn="r" eaLnBrk="1" hangingPunct="1"/>
              <a:t>17</a:t>
            </a:fld>
            <a:endParaRPr lang="ru-RU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76919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9017142-65CC-4AC6-891D-1F54E844EE3E}" type="slidenum">
              <a:rPr lang="ru-RU" sz="1200"/>
              <a:pPr algn="r" eaLnBrk="1" hangingPunct="1"/>
              <a:t>18</a:t>
            </a:fld>
            <a:endParaRPr lang="ru-RU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2419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532F9A3E-AC8D-496D-8C85-58E86FB5EB68}" type="slidenum">
              <a:rPr lang="ru-RU"/>
              <a:pPr algn="r" eaLnBrk="1" hangingPunct="1"/>
              <a:t>19</a:t>
            </a:fld>
            <a:endParaRPr lang="ru-RU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8888" y="746125"/>
            <a:ext cx="3405187" cy="2554288"/>
          </a:xfrm>
          <a:ln/>
        </p:spPr>
      </p:sp>
    </p:spTree>
    <p:extLst>
      <p:ext uri="{BB962C8B-B14F-4D97-AF65-F5344CB8AC3E}">
        <p14:creationId xmlns:p14="http://schemas.microsoft.com/office/powerpoint/2010/main" val="176378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FFC0A6D-21C8-4174-9F32-0D9004304B39}" type="slidenum">
              <a:rPr lang="ru-RU"/>
              <a:pPr algn="r" eaLnBrk="1" hangingPunct="1"/>
              <a:t>2</a:t>
            </a:fld>
            <a:endParaRPr lang="ru-RU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213306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D1E94084-0003-47AA-8DF3-F7948F6C43BE}" type="slidenum">
              <a:rPr lang="ru-RU"/>
              <a:pPr algn="r" eaLnBrk="1" hangingPunct="1"/>
              <a:t>20</a:t>
            </a:fld>
            <a:endParaRPr lang="ru-R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946498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CC086AE3-EBC2-410E-8656-22D8DB4AB35A}" type="slidenum">
              <a:rPr lang="ru-RU"/>
              <a:pPr algn="r" eaLnBrk="1" hangingPunct="1"/>
              <a:t>21</a:t>
            </a:fld>
            <a:endParaRPr lang="ru-RU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1013" y="746125"/>
            <a:ext cx="2522537" cy="1892300"/>
          </a:xfrm>
          <a:ln/>
        </p:spPr>
      </p:sp>
      <p:sp>
        <p:nvSpPr>
          <p:cNvPr id="5735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11755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BD4D2CE-4026-4B40-8D29-7BBF6D50858B}" type="slidenum">
              <a:rPr lang="ru-RU" sz="1200"/>
              <a:pPr algn="r" eaLnBrk="1" hangingPunct="1"/>
              <a:t>22</a:t>
            </a:fld>
            <a:endParaRPr lang="ru-RU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6388" y="746125"/>
            <a:ext cx="2997200" cy="2247900"/>
          </a:xfrm>
          <a:ln/>
        </p:spPr>
      </p:sp>
    </p:spTree>
    <p:extLst>
      <p:ext uri="{BB962C8B-B14F-4D97-AF65-F5344CB8AC3E}">
        <p14:creationId xmlns:p14="http://schemas.microsoft.com/office/powerpoint/2010/main" val="1775955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3E324C1-1F65-4BF0-8C8D-6388E9F8F86C}" type="slidenum">
              <a:rPr lang="ru-RU"/>
              <a:pPr algn="r" eaLnBrk="1" hangingPunct="1"/>
              <a:t>23</a:t>
            </a:fld>
            <a:endParaRPr lang="ru-R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6388" y="746125"/>
            <a:ext cx="2997200" cy="2247900"/>
          </a:xfrm>
          <a:ln/>
        </p:spPr>
      </p:sp>
    </p:spTree>
    <p:extLst>
      <p:ext uri="{BB962C8B-B14F-4D97-AF65-F5344CB8AC3E}">
        <p14:creationId xmlns:p14="http://schemas.microsoft.com/office/powerpoint/2010/main" val="4292825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CB765351-2BE6-4BB3-8260-23D8FF471D31}" type="slidenum">
              <a:rPr lang="ru-RU" sz="1200"/>
              <a:pPr algn="r" eaLnBrk="1" hangingPunct="1"/>
              <a:t>24</a:t>
            </a:fld>
            <a:endParaRPr lang="ru-RU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6388" y="746125"/>
            <a:ext cx="2997200" cy="2247900"/>
          </a:xfrm>
          <a:ln/>
        </p:spPr>
      </p:sp>
    </p:spTree>
    <p:extLst>
      <p:ext uri="{BB962C8B-B14F-4D97-AF65-F5344CB8AC3E}">
        <p14:creationId xmlns:p14="http://schemas.microsoft.com/office/powerpoint/2010/main" val="1736315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FB9017B-68CA-4F5D-A39C-7CF62C78802E}" type="slidenum">
              <a:rPr lang="ru-RU" sz="1200"/>
              <a:pPr algn="r" eaLnBrk="1" hangingPunct="1"/>
              <a:t>25</a:t>
            </a:fld>
            <a:endParaRPr lang="ru-RU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276929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564170ED-D82E-456B-BC34-0CE0E2B2EC0E}" type="slidenum">
              <a:rPr lang="ru-RU" sz="1200"/>
              <a:pPr algn="r" eaLnBrk="1" hangingPunct="1"/>
              <a:t>26</a:t>
            </a:fld>
            <a:endParaRPr lang="ru-RU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876337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49C0692-AA95-4850-BBA5-4BB94ED7FBF1}" type="slidenum">
              <a:rPr lang="ru-RU" sz="1200"/>
              <a:pPr algn="r" eaLnBrk="1" hangingPunct="1"/>
              <a:t>27</a:t>
            </a:fld>
            <a:endParaRPr lang="ru-RU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1013" y="746125"/>
            <a:ext cx="2522537" cy="1892300"/>
          </a:xfrm>
          <a:ln/>
        </p:spPr>
      </p:sp>
    </p:spTree>
    <p:extLst>
      <p:ext uri="{BB962C8B-B14F-4D97-AF65-F5344CB8AC3E}">
        <p14:creationId xmlns:p14="http://schemas.microsoft.com/office/powerpoint/2010/main" val="664758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98703260-CEEE-4EB4-859E-645CBBE5B696}" type="slidenum">
              <a:rPr lang="ru-RU" sz="1200"/>
              <a:pPr algn="r" eaLnBrk="1" hangingPunct="1"/>
              <a:t>28</a:t>
            </a:fld>
            <a:endParaRPr lang="ru-RU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1013" y="746125"/>
            <a:ext cx="2522537" cy="1892300"/>
          </a:xfrm>
          <a:ln/>
        </p:spPr>
      </p:sp>
    </p:spTree>
    <p:extLst>
      <p:ext uri="{BB962C8B-B14F-4D97-AF65-F5344CB8AC3E}">
        <p14:creationId xmlns:p14="http://schemas.microsoft.com/office/powerpoint/2010/main" val="337850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9147BCD-2E17-4D66-8342-2C843B4FB13D}" type="slidenum">
              <a:rPr lang="ru-RU" sz="1200"/>
              <a:pPr algn="r" eaLnBrk="1" hangingPunct="1"/>
              <a:t>29</a:t>
            </a:fld>
            <a:endParaRPr lang="ru-RU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38670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91824AEE-140E-4BC9-94AA-9C92BF1A4F07}" type="slidenum">
              <a:rPr lang="ru-RU" sz="1200"/>
              <a:pPr algn="r" eaLnBrk="1" hangingPunct="1"/>
              <a:t>3</a:t>
            </a:fld>
            <a:endParaRPr lang="ru-RU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921700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E64B5B9-A270-4A2D-ABED-AAC84FABABF3}" type="slidenum">
              <a:rPr lang="ru-RU"/>
              <a:pPr algn="r" eaLnBrk="1" hangingPunct="1"/>
              <a:t>30</a:t>
            </a:fld>
            <a:endParaRPr lang="ru-RU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584761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9E5AD25C-1D28-4320-81A3-F490007ACDD5}" type="slidenum">
              <a:rPr lang="ru-RU"/>
              <a:pPr algn="r" eaLnBrk="1" hangingPunct="1"/>
              <a:t>31</a:t>
            </a:fld>
            <a:endParaRPr lang="ru-R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505767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8146E60A-8229-4206-A691-8D7B7998735E}" type="slidenum">
              <a:rPr lang="ru-RU"/>
              <a:pPr algn="r" eaLnBrk="1" hangingPunct="1"/>
              <a:t>32</a:t>
            </a:fld>
            <a:endParaRPr lang="ru-RU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377089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0660B73-0AE2-4898-8089-6FB60AC954F8}" type="slidenum">
              <a:rPr lang="ru-RU"/>
              <a:pPr algn="r" eaLnBrk="1" hangingPunct="1"/>
              <a:t>33</a:t>
            </a:fld>
            <a:endParaRPr lang="ru-RU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8769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D56A524-6936-4687-8B6A-4F3FAB942765}" type="slidenum">
              <a:rPr lang="ru-RU"/>
              <a:pPr algn="r" eaLnBrk="1" hangingPunct="1"/>
              <a:t>34</a:t>
            </a:fld>
            <a:endParaRPr lang="ru-RU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158163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28E030B-E95A-4C0E-AD83-B1DD7E92917C}" type="slidenum">
              <a:rPr lang="ru-RU"/>
              <a:pPr algn="r" eaLnBrk="1" hangingPunct="1"/>
              <a:t>35</a:t>
            </a:fld>
            <a:endParaRPr lang="ru-R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3270970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7DDE6FA6-8287-4092-8BC1-7790D1EBF3F4}" type="slidenum">
              <a:rPr lang="ru-RU"/>
              <a:pPr algn="r" eaLnBrk="1" hangingPunct="1"/>
              <a:t>36</a:t>
            </a:fld>
            <a:endParaRPr lang="ru-RU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643055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305D8DA-A5D0-45F2-964C-37F1A6E358EE}" type="slidenum">
              <a:rPr lang="ru-RU" sz="1200"/>
              <a:pPr algn="r" eaLnBrk="1" hangingPunct="1"/>
              <a:t>37</a:t>
            </a:fld>
            <a:endParaRPr lang="ru-RU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819658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B9F4CCB-EB18-4443-B805-3B7FE13C751F}" type="slidenum">
              <a:rPr lang="ru-RU" sz="1200"/>
              <a:pPr algn="r" eaLnBrk="1" hangingPunct="1"/>
              <a:t>38</a:t>
            </a:fld>
            <a:endParaRPr lang="ru-RU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3676058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E25AB7C-5E95-4C41-98F6-B651F14CBF7F}" type="slidenum">
              <a:rPr lang="ru-RU" sz="1200"/>
              <a:pPr algn="r" eaLnBrk="1" hangingPunct="1"/>
              <a:t>39</a:t>
            </a:fld>
            <a:endParaRPr lang="ru-RU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351459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CA14BDA-EC7C-42C5-A079-EC69B78CE5E2}" type="slidenum">
              <a:rPr lang="ru-RU"/>
              <a:pPr algn="r" eaLnBrk="1" hangingPunct="1"/>
              <a:t>4</a:t>
            </a:fld>
            <a:endParaRPr lang="ru-R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675117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D2CD545-EC3D-4A8A-9583-A368112916BA}" type="slidenum">
              <a:rPr lang="ru-RU" sz="1200"/>
              <a:pPr algn="r" eaLnBrk="1" hangingPunct="1"/>
              <a:t>40</a:t>
            </a:fld>
            <a:endParaRPr lang="ru-RU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2427010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03C5B930-F996-4B12-9AA9-5416379E8D5F}" type="slidenum">
              <a:rPr lang="ru-RU" sz="1200"/>
              <a:pPr algn="r" eaLnBrk="1" hangingPunct="1"/>
              <a:t>41</a:t>
            </a:fld>
            <a:endParaRPr lang="ru-RU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2745866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609678C-4874-4157-9947-9695781FB234}" type="slidenum">
              <a:rPr lang="ru-RU" sz="1200"/>
              <a:pPr algn="r" eaLnBrk="1" hangingPunct="1"/>
              <a:t>42</a:t>
            </a:fld>
            <a:endParaRPr lang="ru-RU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3618449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D7378CD-5349-4DAF-A079-CDE5AFDEAC66}" type="slidenum">
              <a:rPr lang="ru-RU" sz="1200"/>
              <a:pPr algn="r" eaLnBrk="1" hangingPunct="1"/>
              <a:t>43</a:t>
            </a:fld>
            <a:endParaRPr lang="ru-RU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614758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FC78ACC5-233C-484F-9447-6283121F8844}" type="slidenum">
              <a:rPr lang="ru-RU" sz="1200"/>
              <a:pPr algn="r" eaLnBrk="1" hangingPunct="1"/>
              <a:t>44</a:t>
            </a:fld>
            <a:endParaRPr lang="ru-RU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2360254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DB86604-8BD1-466E-97DC-BCB6F667958F}" type="slidenum">
              <a:rPr lang="ru-RU" sz="1200"/>
              <a:pPr algn="r" eaLnBrk="1" hangingPunct="1"/>
              <a:t>45</a:t>
            </a:fld>
            <a:endParaRPr lang="ru-RU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152339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E10C819-A430-4C95-BA53-B8F78A32A584}" type="slidenum">
              <a:rPr lang="ru-RU" sz="1200"/>
              <a:pPr algn="r" eaLnBrk="1" hangingPunct="1"/>
              <a:t>46</a:t>
            </a:fld>
            <a:endParaRPr lang="ru-RU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86088" y="746125"/>
            <a:ext cx="2452687" cy="1839913"/>
          </a:xfrm>
          <a:ln/>
        </p:spPr>
      </p:sp>
    </p:spTree>
    <p:extLst>
      <p:ext uri="{BB962C8B-B14F-4D97-AF65-F5344CB8AC3E}">
        <p14:creationId xmlns:p14="http://schemas.microsoft.com/office/powerpoint/2010/main" val="1568948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5FA29C4-CAB4-4520-A967-727B6920AAEE}" type="slidenum">
              <a:rPr lang="ru-RU"/>
              <a:pPr algn="r" eaLnBrk="1" hangingPunct="1"/>
              <a:t>47</a:t>
            </a:fld>
            <a:endParaRPr lang="ru-R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52868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3629A59-37B1-4488-A5CC-47D6D378D31A}" type="slidenum">
              <a:rPr lang="ru-RU"/>
              <a:pPr algn="r" eaLnBrk="1" hangingPunct="1"/>
              <a:t>48</a:t>
            </a:fld>
            <a:endParaRPr lang="ru-RU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94188" y="280988"/>
            <a:ext cx="1427162" cy="1069975"/>
          </a:xfrm>
          <a:ln/>
        </p:spPr>
      </p:sp>
    </p:spTree>
    <p:extLst>
      <p:ext uri="{BB962C8B-B14F-4D97-AF65-F5344CB8AC3E}">
        <p14:creationId xmlns:p14="http://schemas.microsoft.com/office/powerpoint/2010/main" val="3041591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7C75E0D-FB59-41DD-83AC-D3CADAF05A0B}" type="slidenum">
              <a:rPr lang="ru-RU" sz="1200"/>
              <a:pPr algn="r" eaLnBrk="1" hangingPunct="1"/>
              <a:t>49</a:t>
            </a:fld>
            <a:endParaRPr lang="ru-RU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9625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9D0821B-D438-44DB-BFDD-1C5768F58ED5}" type="slidenum">
              <a:rPr lang="ru-RU"/>
              <a:pPr algn="r" eaLnBrk="1" hangingPunct="1"/>
              <a:t>5</a:t>
            </a:fld>
            <a:endParaRPr lang="ru-R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0692458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CCCDD26-2617-47FE-BFAD-6F9BAC2047FD}" type="slidenum">
              <a:rPr lang="ru-RU" sz="1200"/>
              <a:pPr algn="r" eaLnBrk="1" hangingPunct="1"/>
              <a:t>50</a:t>
            </a:fld>
            <a:endParaRPr lang="ru-RU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232064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7748685-910A-4243-A134-9BFA731758E7}" type="slidenum">
              <a:rPr lang="ru-RU" sz="1200"/>
              <a:pPr algn="r" eaLnBrk="1" hangingPunct="1"/>
              <a:t>51</a:t>
            </a:fld>
            <a:endParaRPr lang="ru-RU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046980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DBCD802A-EB28-4AC6-84A8-CFB0B802C739}" type="slidenum">
              <a:rPr lang="ru-RU" sz="1200"/>
              <a:pPr algn="r" eaLnBrk="1" hangingPunct="1"/>
              <a:t>52</a:t>
            </a:fld>
            <a:endParaRPr lang="ru-RU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0624958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923574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F1D1343-70C5-4C7B-BB52-F15BCD71FE5C}" type="slidenum">
              <a:rPr lang="ru-RU"/>
              <a:pPr algn="r" eaLnBrk="1" hangingPunct="1"/>
              <a:t>54</a:t>
            </a:fld>
            <a:endParaRPr lang="ru-RU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072949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28253F7-4447-475A-AB8B-4E72168E9D8B}" type="slidenum">
              <a:rPr lang="ru-RU" sz="1200"/>
              <a:pPr algn="r" eaLnBrk="1" hangingPunct="1"/>
              <a:t>55</a:t>
            </a:fld>
            <a:endParaRPr lang="ru-RU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324729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4377640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833292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1931074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C1ECC545-4178-4263-A546-E6B63191E703}" type="slidenum">
              <a:rPr lang="ru-RU" sz="1200"/>
              <a:pPr algn="r" eaLnBrk="1" hangingPunct="1"/>
              <a:t>59</a:t>
            </a:fld>
            <a:endParaRPr lang="ru-RU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26425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8DA85D0D-1A4E-4FA1-B501-A884E18C2182}" type="slidenum">
              <a:rPr lang="ru-RU"/>
              <a:pPr algn="r" eaLnBrk="1" hangingPunct="1"/>
              <a:t>6</a:t>
            </a:fld>
            <a:endParaRPr lang="ru-RU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627655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AEE7777-038A-4DA3-9009-50C5AEC0F4F2}" type="slidenum">
              <a:rPr lang="ru-RU" sz="1200"/>
              <a:pPr algn="r" eaLnBrk="1" hangingPunct="1"/>
              <a:t>60</a:t>
            </a:fld>
            <a:endParaRPr lang="ru-RU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2410381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10475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BD91155-A468-4453-B339-E8C609F10E78}" type="slidenum">
              <a:rPr lang="ru-RU"/>
              <a:pPr algn="r" eaLnBrk="1" hangingPunct="1"/>
              <a:t>7</a:t>
            </a:fld>
            <a:endParaRPr lang="ru-R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22070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B512B399-FD35-422A-A821-393D8AE5CBBB}" type="slidenum">
              <a:rPr lang="ru-RU"/>
              <a:pPr algn="r" eaLnBrk="1" hangingPunct="1"/>
              <a:t>8</a:t>
            </a:fld>
            <a:endParaRPr lang="ru-RU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7816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42" tIns="45871" rIns="91742" bIns="45871" anchor="b"/>
          <a:lstStyle>
            <a:lvl1pPr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6125" indent="-287338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6175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4963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63750" indent="-228600" algn="l" defTabSz="9175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209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81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353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9255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D2953776-03F8-40D0-95C9-6EC351A311AF}" type="slidenum">
              <a:rPr lang="ru-RU" sz="1200"/>
              <a:pPr algn="r" eaLnBrk="1" hangingPunct="1"/>
              <a:t>9</a:t>
            </a:fld>
            <a:endParaRPr lang="ru-RU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0944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3384E-910C-4358-ADA7-6F9C0E6D7D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3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E20D4-68C2-422D-A8EB-F55DE452DA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76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23EB1-CF72-4004-9579-7DE35496AE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53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87926-BBA7-4A24-815A-18EC541F2E3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60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31EE7-9A2D-4C98-844A-C50B47D874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62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0C3C8-0CE5-41B8-9C61-24B466CB22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0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6AC7F-2A20-4E1A-B437-577389F8991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76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29D02-102F-40CD-94B2-986BDC1CA0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14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9D46C-4B6D-4AA7-A6C1-D0A30866669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5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922FF-F5A8-4ACB-995C-1F5CF34110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1D53B-DAF5-4DE9-8CD1-A4B87D26C20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43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rgbClr val="E1E1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1C171B2-ABD7-4FE3-8A80-EB8453DBD9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617913" y="144463"/>
            <a:ext cx="5381625" cy="2130425"/>
          </a:xfrm>
        </p:spPr>
        <p:txBody>
          <a:bodyPr/>
          <a:lstStyle/>
          <a:p>
            <a:pPr eaLnBrk="1" hangingPunct="1"/>
            <a:r>
              <a:rPr lang="ru-RU" sz="2800" b="1" smtClean="0">
                <a:solidFill>
                  <a:srgbClr val="000099"/>
                </a:solidFill>
              </a:rPr>
              <a:t>Государственная автоматизированная</a:t>
            </a:r>
            <a:r>
              <a:rPr lang="ru-RU" sz="3000" b="1" smtClean="0">
                <a:solidFill>
                  <a:srgbClr val="000099"/>
                </a:solidFill>
              </a:rPr>
              <a:t> </a:t>
            </a:r>
            <a:br>
              <a:rPr lang="ru-RU" sz="3000" b="1" smtClean="0">
                <a:solidFill>
                  <a:srgbClr val="000099"/>
                </a:solidFill>
              </a:rPr>
            </a:br>
            <a:r>
              <a:rPr lang="ru-RU" sz="3000" b="1" smtClean="0">
                <a:solidFill>
                  <a:srgbClr val="000099"/>
                </a:solidFill>
              </a:rPr>
              <a:t>система «Выборы</a:t>
            </a:r>
            <a:r>
              <a:rPr lang="ru-RU" sz="3200" b="1" smtClean="0">
                <a:solidFill>
                  <a:srgbClr val="000099"/>
                </a:solidFill>
              </a:rPr>
              <a:t>»</a:t>
            </a:r>
            <a:r>
              <a:rPr lang="ru-RU" sz="3200" smtClean="0">
                <a:solidFill>
                  <a:schemeClr val="tx1"/>
                </a:solidFill>
              </a:rPr>
              <a:t/>
            </a:r>
            <a:br>
              <a:rPr lang="ru-RU" sz="3200" smtClean="0">
                <a:solidFill>
                  <a:schemeClr val="tx1"/>
                </a:solidFill>
              </a:rPr>
            </a:br>
            <a:endParaRPr lang="ru-RU" sz="3200" smtClean="0">
              <a:solidFill>
                <a:schemeClr val="tx1"/>
              </a:solidFill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5359400" y="6126163"/>
            <a:ext cx="3640138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r">
              <a:spcBef>
                <a:spcPct val="20000"/>
              </a:spcBef>
            </a:pPr>
            <a:r>
              <a:rPr lang="ru-RU" b="1">
                <a:solidFill>
                  <a:srgbClr val="000099"/>
                </a:solidFill>
              </a:rPr>
              <a:t>Ленинская РТИК г. Нижний Тагил</a:t>
            </a:r>
            <a:endParaRPr lang="ru-RU">
              <a:solidFill>
                <a:srgbClr val="000099"/>
              </a:solidFill>
            </a:endParaRPr>
          </a:p>
        </p:txBody>
      </p:sp>
      <p:sp>
        <p:nvSpPr>
          <p:cNvPr id="410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430588" y="2689225"/>
            <a:ext cx="5568950" cy="866775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ru-RU" sz="2000" b="1" smtClean="0">
                <a:solidFill>
                  <a:srgbClr val="000099"/>
                </a:solidFill>
              </a:rPr>
              <a:t>История создания, развитие системы, применение в деятельности избирательных комиссий</a:t>
            </a:r>
            <a:r>
              <a:rPr lang="ru-RU" sz="2000" smtClean="0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41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5667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Rectangle 5"/>
          <p:cNvSpPr>
            <a:spLocks noChangeArrowheads="1"/>
          </p:cNvSpPr>
          <p:nvPr/>
        </p:nvSpPr>
        <p:spPr bwMode="auto">
          <a:xfrm>
            <a:off x="192088" y="1703388"/>
            <a:ext cx="8612187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 b="1"/>
              <a:t> </a:t>
            </a:r>
            <a:r>
              <a:rPr lang="ru-RU" b="1">
                <a:latin typeface="Arial" charset="0"/>
              </a:rPr>
              <a:t>обеспечение безопасности информации в ГАС "Выборы" в сочетании с открытостью системы и доступностью информации, содержащейся в информационных ресурсах "ГАС Выборы", в соответствии с федеральными законами;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обеспечение достоверности информации, получаемой с использованием ГАС "Выборы";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применение лицензионных программных средств общего назначения, сертифицированных специализированных программно - технических средств и средств связи ГАС "Выборы";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недопустимость подключения ГАС "Выборы" к сети "Интернет";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недопустимость подключения ГАС "Выборы" при ее использовании при проведении выборов и референдума к иным информационным системам и сетям связи, не применяемым в ГАС "Выборы".</a:t>
            </a:r>
          </a:p>
        </p:txBody>
      </p:sp>
      <p:sp>
        <p:nvSpPr>
          <p:cNvPr id="156677" name="Text Box 20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Принципы использования, эксплуатации и развития</a:t>
            </a:r>
            <a:endParaRPr lang="ru-RU" sz="2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5872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Rectangle 5"/>
          <p:cNvSpPr>
            <a:spLocks noChangeArrowheads="1"/>
          </p:cNvSpPr>
          <p:nvPr/>
        </p:nvSpPr>
        <p:spPr bwMode="auto">
          <a:xfrm>
            <a:off x="227013" y="2786063"/>
            <a:ext cx="8612187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 b="1"/>
              <a:t> </a:t>
            </a:r>
            <a:r>
              <a:rPr lang="ru-RU" sz="1800" b="1">
                <a:latin typeface="Arial" charset="0"/>
              </a:rPr>
              <a:t>защита от случайного и преднамеренного воздействия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 b="1">
                <a:latin typeface="Arial" charset="0"/>
              </a:rPr>
              <a:t> принцип одновременной передачи данных об итогах голосования во все вышестоящие избирательные комиссии </a:t>
            </a:r>
          </a:p>
          <a:p>
            <a:pPr algn="l">
              <a:spcBef>
                <a:spcPct val="105000"/>
              </a:spcBef>
              <a:buSzPct val="15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 b="1">
                <a:latin typeface="Arial" charset="0"/>
              </a:rPr>
              <a:t> скорейшее ознакомление широкой общественности с результатами выборов</a:t>
            </a:r>
          </a:p>
        </p:txBody>
      </p:sp>
      <p:sp>
        <p:nvSpPr>
          <p:cNvPr id="158725" name="Text Box 20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Безопасность</a:t>
            </a:r>
            <a:endParaRPr lang="ru-RU" sz="2800">
              <a:solidFill>
                <a:srgbClr val="0000FF"/>
              </a:solidFill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227013" y="1144588"/>
            <a:ext cx="8612187" cy="1190625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sz="1800" b="1">
                <a:latin typeface="Arial" charset="0"/>
              </a:rPr>
              <a:t>информационная   безопасность - состояние защищенности системы от случайного или преднамеренного </a:t>
            </a:r>
            <a:r>
              <a:rPr lang="ru-RU" sz="1800">
                <a:latin typeface="Arial" charset="0"/>
              </a:rPr>
              <a:t>воздействия на эту информацию и программную среду ГАС «Выборы», а также </a:t>
            </a:r>
            <a:r>
              <a:rPr lang="ru-RU" sz="1800" b="1">
                <a:latin typeface="Arial" charset="0"/>
              </a:rPr>
              <a:t>от несанкционированного доступа к средствам системы</a:t>
            </a:r>
            <a:r>
              <a:rPr lang="ru-RU" sz="18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6077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2" name="Rectangle 5"/>
          <p:cNvSpPr>
            <a:spLocks noChangeArrowheads="1"/>
          </p:cNvSpPr>
          <p:nvPr/>
        </p:nvSpPr>
        <p:spPr bwMode="auto">
          <a:xfrm>
            <a:off x="227013" y="1379538"/>
            <a:ext cx="8612187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назначение должностных лиц, ответственных за организацию работы по обеспечению безопасности информации на объектах КСА ГАС «Выборы»;</a:t>
            </a:r>
            <a:r>
              <a:rPr lang="ru-RU" sz="1500" i="1">
                <a:latin typeface="Arial" charset="0"/>
              </a:rPr>
              <a:t> </a:t>
            </a:r>
            <a:endParaRPr lang="ru-RU" sz="1500">
              <a:latin typeface="Arial" charset="0"/>
            </a:endParaRP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планирование мероприятий, проводимых с целью обеспечения безопасности информации в ГАС «Выборы»;</a:t>
            </a:r>
            <a:r>
              <a:rPr lang="ru-RU" sz="1500" i="1">
                <a:latin typeface="Arial" charset="0"/>
              </a:rPr>
              <a:t> </a:t>
            </a:r>
            <a:endParaRPr lang="ru-RU" sz="1500">
              <a:latin typeface="Arial" charset="0"/>
            </a:endParaRP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сертификация ГАС «Выборы» и средств ее защиты в порядке, установленном федеральным законодательством;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исключение несанкционированного доступа к ГАС «Выборы»;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проверка готовности ГАС «Выборы» и ее фрагментов перед подготовкой и проведением выборов и референдума;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применение утвержденной в установленном порядке эксплуатационной документации;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организация и проведение работ по обеспечению сохранности и работоспособности комплексов средств автоматизации;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соблюдение установленных правил обеспечения безопасности информации при работе с программными и техническими средствами, в том числе со средствами защиты информации и антивирусной защиты в ГАС «Выборы», а также контроль за их функционированием;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подготовка работников, подтвержденная сертификатом о праве эксплуатации комплекса средств автоматизации;</a:t>
            </a:r>
          </a:p>
          <a:p>
            <a:pPr algn="l">
              <a:spcBef>
                <a:spcPct val="30000"/>
              </a:spcBef>
              <a:buSzPct val="130000"/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500">
                <a:latin typeface="Arial" charset="0"/>
              </a:rPr>
              <a:t>установление ответственности за нарушение правил использования и эксплуатации ГАС «Выборы».</a:t>
            </a:r>
          </a:p>
        </p:txBody>
      </p:sp>
      <p:sp>
        <p:nvSpPr>
          <p:cNvPr id="160773" name="Text Box 20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Безопасность. </a:t>
            </a:r>
            <a:r>
              <a:rPr lang="ru-RU" sz="2400" b="1">
                <a:solidFill>
                  <a:srgbClr val="0000CC"/>
                </a:solidFill>
                <a:latin typeface="Jikharev" pitchFamily="2" charset="0"/>
              </a:rPr>
              <a:t>Организационные меры</a:t>
            </a:r>
            <a:r>
              <a:rPr lang="ru-RU" sz="1800" b="1">
                <a:solidFill>
                  <a:srgbClr val="0000CC"/>
                </a:solidFill>
              </a:rPr>
              <a:t>:</a:t>
            </a:r>
            <a:endParaRPr lang="ru-RU" sz="2800" b="1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6281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0" name="Rectangle 5"/>
          <p:cNvSpPr>
            <a:spLocks noChangeArrowheads="1"/>
          </p:cNvSpPr>
          <p:nvPr/>
        </p:nvSpPr>
        <p:spPr bwMode="auto">
          <a:xfrm>
            <a:off x="227013" y="1370013"/>
            <a:ext cx="8612187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25000"/>
              </a:spcBef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>
                <a:latin typeface="Arial" charset="0"/>
              </a:rPr>
              <a:t>применение сертифицированных специальных программных средств и лицензионных программных средств общего назначения, а также сертифицированных технических средств и средств связи;</a:t>
            </a:r>
          </a:p>
          <a:p>
            <a:pPr algn="l">
              <a:spcBef>
                <a:spcPct val="25000"/>
              </a:spcBef>
              <a:tabLst>
                <a:tab pos="3733800" algn="l"/>
                <a:tab pos="5251450" algn="l"/>
              </a:tabLst>
            </a:pPr>
            <a:endParaRPr lang="ru-RU" sz="1800">
              <a:latin typeface="Arial" charset="0"/>
            </a:endParaRPr>
          </a:p>
          <a:p>
            <a:pPr algn="l">
              <a:spcBef>
                <a:spcPct val="25000"/>
              </a:spcBef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>
                <a:latin typeface="Arial" charset="0"/>
              </a:rPr>
              <a:t>обеспечение подлинности и целостности информации в ГАС «Выборы»;</a:t>
            </a:r>
          </a:p>
          <a:p>
            <a:pPr algn="l">
              <a:spcBef>
                <a:spcPct val="25000"/>
              </a:spcBef>
              <a:tabLst>
                <a:tab pos="3733800" algn="l"/>
                <a:tab pos="5251450" algn="l"/>
              </a:tabLst>
            </a:pPr>
            <a:endParaRPr lang="ru-RU" sz="1800">
              <a:latin typeface="Arial" charset="0"/>
            </a:endParaRPr>
          </a:p>
          <a:p>
            <a:pPr algn="l">
              <a:spcBef>
                <a:spcPct val="25000"/>
              </a:spcBef>
              <a:buFontTx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sz="1800">
                <a:latin typeface="Arial" charset="0"/>
              </a:rPr>
              <a:t>защита информации при ее передаче по сетям связи.</a:t>
            </a:r>
          </a:p>
        </p:txBody>
      </p:sp>
      <p:sp>
        <p:nvSpPr>
          <p:cNvPr id="162821" name="Text Box 20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Безопасность. Технические меры:</a:t>
            </a:r>
            <a:endParaRPr lang="ru-RU" sz="2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126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Принципы построения</a:t>
            </a:r>
            <a:endParaRPr lang="ru-RU" sz="1800">
              <a:solidFill>
                <a:srgbClr val="0000FF"/>
              </a:solidFill>
            </a:endParaRPr>
          </a:p>
        </p:txBody>
      </p:sp>
      <p:sp useBgFill="1">
        <p:nvSpPr>
          <p:cNvPr id="11269" name="Rectangle 5"/>
          <p:cNvSpPr>
            <a:spLocks noChangeArrowheads="1"/>
          </p:cNvSpPr>
          <p:nvPr/>
        </p:nvSpPr>
        <p:spPr bwMode="auto">
          <a:xfrm>
            <a:off x="296863" y="1570038"/>
            <a:ext cx="4260850" cy="435927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SzPct val="135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</a:t>
            </a:r>
            <a:r>
              <a:rPr lang="ru-RU" sz="2000" b="1">
                <a:solidFill>
                  <a:srgbClr val="660033"/>
                </a:solidFill>
                <a:latin typeface="Arial" charset="0"/>
                <a:hlinkClick r:id="rId4" action="ppaction://hlinksldjump"/>
              </a:rPr>
              <a:t>Соответствие иерархической структуре избирательных комиссий Российской Федерации</a:t>
            </a:r>
            <a:endParaRPr lang="ru-RU" sz="2000" b="1">
              <a:solidFill>
                <a:srgbClr val="660033"/>
              </a:solidFill>
              <a:latin typeface="Arial" charset="0"/>
            </a:endParaRP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 b="1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Модульный принцип</a:t>
            </a: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 b="1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Самостоятельность функционирования территориальных фрагментов</a:t>
            </a:r>
            <a:r>
              <a:rPr lang="ru-RU" sz="2000">
                <a:solidFill>
                  <a:srgbClr val="660033"/>
                </a:solidFill>
                <a:latin typeface="Arial" charset="0"/>
              </a:rPr>
              <a:t> </a:t>
            </a: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Постоянно действующая корпоративная сеть передачи данных</a:t>
            </a:r>
            <a:endParaRPr lang="ru-RU" sz="2000">
              <a:solidFill>
                <a:srgbClr val="660033"/>
              </a:solidFill>
              <a:latin typeface="Arial" charset="0"/>
            </a:endParaRPr>
          </a:p>
        </p:txBody>
      </p:sp>
      <p:pic>
        <p:nvPicPr>
          <p:cNvPr id="11270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382713"/>
            <a:ext cx="4357687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229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Принципы построения</a:t>
            </a:r>
            <a:endParaRPr lang="ru-RU" sz="1800">
              <a:solidFill>
                <a:srgbClr val="0000FF"/>
              </a:solidFill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61950" y="1204913"/>
            <a:ext cx="8612188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tabLst>
                <a:tab pos="3733800" algn="l"/>
                <a:tab pos="5251450" algn="l"/>
              </a:tabLst>
            </a:pPr>
            <a:r>
              <a:rPr lang="ru-RU" sz="2400" b="1">
                <a:solidFill>
                  <a:srgbClr val="660033"/>
                </a:solidFill>
                <a:latin typeface="Verdana" pitchFamily="34" charset="0"/>
                <a:sym typeface="Wingdings" pitchFamily="2" charset="2"/>
              </a:rPr>
              <a:t> </a:t>
            </a:r>
            <a:r>
              <a:rPr lang="ru-RU" b="1">
                <a:solidFill>
                  <a:srgbClr val="660033"/>
                </a:solidFill>
                <a:latin typeface="Arial" charset="0"/>
              </a:rPr>
              <a:t>Соответствие    структуры       ГАС «Выборы»	иерархической	структуре избирательных комиссий Российской Федерации</a:t>
            </a:r>
            <a:r>
              <a:rPr lang="ru-RU">
                <a:solidFill>
                  <a:srgbClr val="660033"/>
                </a:solidFill>
              </a:rPr>
              <a:t>.</a:t>
            </a: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361950" y="2084388"/>
            <a:ext cx="3648075" cy="592137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Центральная избирательная комиссия </a:t>
            </a:r>
            <a:br>
              <a:rPr lang="ru-RU"/>
            </a:br>
            <a:r>
              <a:rPr lang="ru-RU"/>
              <a:t>(ЦИК РФ)</a:t>
            </a: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395288" y="3703638"/>
            <a:ext cx="3648075" cy="620712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Окружные избирательные комиссии  </a:t>
            </a:r>
            <a:br>
              <a:rPr lang="ru-RU"/>
            </a:br>
            <a:r>
              <a:rPr lang="ru-RU"/>
              <a:t>(ОИК)</a:t>
            </a: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369888" y="2809875"/>
            <a:ext cx="3648075" cy="782638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Избирательные комиссии субъектов</a:t>
            </a:r>
            <a:br>
              <a:rPr lang="ru-RU"/>
            </a:br>
            <a:r>
              <a:rPr lang="ru-RU"/>
              <a:t>Российской Федерации </a:t>
            </a:r>
            <a:br>
              <a:rPr lang="ru-RU"/>
            </a:br>
            <a:r>
              <a:rPr lang="ru-RU"/>
              <a:t>(ИКСРФ)</a:t>
            </a: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395288" y="4391025"/>
            <a:ext cx="3648075" cy="595313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Избирательные комиссии </a:t>
            </a:r>
            <a:br>
              <a:rPr lang="ru-RU"/>
            </a:br>
            <a:r>
              <a:rPr lang="ru-RU"/>
              <a:t>муниципальных образований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395288" y="5102225"/>
            <a:ext cx="3648075" cy="623888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Территориальные (городские, районные) </a:t>
            </a:r>
            <a:br>
              <a:rPr lang="ru-RU"/>
            </a:br>
            <a:r>
              <a:rPr lang="ru-RU"/>
              <a:t>избирательные комиссии (ТИК)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395288" y="5954713"/>
            <a:ext cx="3648075" cy="623887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/>
              <a:t>Участковые </a:t>
            </a:r>
            <a:br>
              <a:rPr lang="ru-RU"/>
            </a:br>
            <a:r>
              <a:rPr lang="ru-RU"/>
              <a:t>избирательные комиссии (УИК)</a:t>
            </a:r>
          </a:p>
        </p:txBody>
      </p:sp>
      <p:sp>
        <p:nvSpPr>
          <p:cNvPr id="12300" name="AutoShape 12"/>
          <p:cNvSpPr>
            <a:spLocks noChangeArrowheads="1"/>
          </p:cNvSpPr>
          <p:nvPr/>
        </p:nvSpPr>
        <p:spPr bwMode="auto">
          <a:xfrm>
            <a:off x="4244975" y="2443163"/>
            <a:ext cx="1058863" cy="2603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301" name="AutoShape 13"/>
          <p:cNvSpPr>
            <a:spLocks noChangeArrowheads="1"/>
          </p:cNvSpPr>
          <p:nvPr/>
        </p:nvSpPr>
        <p:spPr bwMode="auto">
          <a:xfrm>
            <a:off x="5326063" y="2127250"/>
            <a:ext cx="3648075" cy="592138"/>
          </a:xfrm>
          <a:prstGeom prst="flowChartAlternateProcess">
            <a:avLst/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b="1"/>
              <a:t>КСА ЦИК России</a:t>
            </a:r>
          </a:p>
        </p:txBody>
      </p:sp>
      <p:sp>
        <p:nvSpPr>
          <p:cNvPr id="12302" name="AutoShape 14"/>
          <p:cNvSpPr>
            <a:spLocks noChangeArrowheads="1"/>
          </p:cNvSpPr>
          <p:nvPr/>
        </p:nvSpPr>
        <p:spPr bwMode="auto">
          <a:xfrm>
            <a:off x="4244975" y="3175000"/>
            <a:ext cx="1058863" cy="2603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303" name="AutoShape 15"/>
          <p:cNvSpPr>
            <a:spLocks noChangeArrowheads="1"/>
          </p:cNvSpPr>
          <p:nvPr/>
        </p:nvSpPr>
        <p:spPr bwMode="auto">
          <a:xfrm>
            <a:off x="5326063" y="2881313"/>
            <a:ext cx="3648075" cy="592137"/>
          </a:xfrm>
          <a:prstGeom prst="flowChartAlternateProcess">
            <a:avLst/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b="1"/>
              <a:t>85 КСА ИКСРФ</a:t>
            </a:r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 rot="-1421260">
            <a:off x="4122738" y="5795963"/>
            <a:ext cx="1196975" cy="2603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305" name="AutoShape 17"/>
          <p:cNvSpPr>
            <a:spLocks noChangeArrowheads="1"/>
          </p:cNvSpPr>
          <p:nvPr/>
        </p:nvSpPr>
        <p:spPr bwMode="auto">
          <a:xfrm>
            <a:off x="5326063" y="5102225"/>
            <a:ext cx="3648075" cy="592138"/>
          </a:xfrm>
          <a:prstGeom prst="flowChartAlternateProcess">
            <a:avLst/>
          </a:prstGeom>
          <a:solidFill>
            <a:srgbClr val="BBBCE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b="1"/>
              <a:t>КОИБ, КЭГ</a:t>
            </a:r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5303838" y="3890963"/>
            <a:ext cx="3648075" cy="865187"/>
          </a:xfrm>
          <a:prstGeom prst="flowChartAlternateProcess">
            <a:avLst/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b="1"/>
              <a:t>комплексы средств автоматизации </a:t>
            </a:r>
            <a:br>
              <a:rPr lang="ru-RU" b="1"/>
            </a:br>
            <a:r>
              <a:rPr lang="ru-RU" b="1"/>
              <a:t>территориальных избирательных </a:t>
            </a:r>
            <a:br>
              <a:rPr lang="ru-RU" b="1"/>
            </a:br>
            <a:r>
              <a:rPr lang="ru-RU" b="1"/>
              <a:t>комиссий (КСА ТИК)</a:t>
            </a:r>
          </a:p>
        </p:txBody>
      </p:sp>
      <p:sp>
        <p:nvSpPr>
          <p:cNvPr id="12307" name="AutoShape 19"/>
          <p:cNvSpPr>
            <a:spLocks noChangeArrowheads="1"/>
          </p:cNvSpPr>
          <p:nvPr/>
        </p:nvSpPr>
        <p:spPr bwMode="auto">
          <a:xfrm rot="-1501013">
            <a:off x="4129088" y="4914900"/>
            <a:ext cx="1449387" cy="2603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230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5726113"/>
            <a:ext cx="1397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22" descr="ev1905_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5726113"/>
            <a:ext cx="1414463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536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Принципы построения</a:t>
            </a:r>
            <a:endParaRPr lang="ru-RU" sz="1800">
              <a:solidFill>
                <a:srgbClr val="0000FF"/>
              </a:solidFill>
            </a:endParaRPr>
          </a:p>
        </p:txBody>
      </p:sp>
      <p:sp useBgFill="1">
        <p:nvSpPr>
          <p:cNvPr id="15366" name="Rectangle 5"/>
          <p:cNvSpPr>
            <a:spLocks noChangeArrowheads="1"/>
          </p:cNvSpPr>
          <p:nvPr/>
        </p:nvSpPr>
        <p:spPr bwMode="auto">
          <a:xfrm>
            <a:off x="77788" y="1109663"/>
            <a:ext cx="4260850" cy="435927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SzPct val="135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Соответствие иерархической структуре избирательных комиссий Российской Федерации</a:t>
            </a: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 b="1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Модульный принцип</a:t>
            </a: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 b="1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Самостоятельность функционирования территориальных фрагментов</a:t>
            </a:r>
            <a:r>
              <a:rPr lang="ru-RU" sz="2000">
                <a:solidFill>
                  <a:srgbClr val="660033"/>
                </a:solidFill>
                <a:latin typeface="Arial" charset="0"/>
              </a:rPr>
              <a:t> </a:t>
            </a:r>
          </a:p>
          <a:p>
            <a:pPr algn="l">
              <a:buFont typeface="Wingdings" pitchFamily="2" charset="2"/>
              <a:buNone/>
              <a:tabLst>
                <a:tab pos="3733800" algn="l"/>
                <a:tab pos="5251450" algn="l"/>
              </a:tabLst>
            </a:pPr>
            <a:endParaRPr lang="ru-RU" sz="2000">
              <a:solidFill>
                <a:srgbClr val="660033"/>
              </a:solidFill>
              <a:latin typeface="Arial" charset="0"/>
            </a:endParaRPr>
          </a:p>
          <a:p>
            <a:pPr algn="l">
              <a:buSzPct val="130000"/>
              <a:buFont typeface="Wingdings" pitchFamily="2" charset="2"/>
              <a:buChar char="þ"/>
              <a:tabLst>
                <a:tab pos="3733800" algn="l"/>
                <a:tab pos="5251450" algn="l"/>
              </a:tabLst>
            </a:pPr>
            <a:r>
              <a:rPr lang="ru-RU" sz="2000" b="1">
                <a:solidFill>
                  <a:srgbClr val="660033"/>
                </a:solidFill>
                <a:latin typeface="Arial" charset="0"/>
              </a:rPr>
              <a:t> Постоянно действующая корпоративная сеть передачи данных</a:t>
            </a:r>
            <a:endParaRPr lang="ru-RU" sz="2000">
              <a:solidFill>
                <a:srgbClr val="660033"/>
              </a:solidFill>
              <a:latin typeface="Arial" charset="0"/>
            </a:endParaRPr>
          </a:p>
        </p:txBody>
      </p:sp>
      <p:pic>
        <p:nvPicPr>
          <p:cNvPr id="15367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271963"/>
            <a:ext cx="417036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 descr="17с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2212975"/>
            <a:ext cx="4170362" cy="20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8" descr="1297931462_gas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50950"/>
            <a:ext cx="3475038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AutoShape 43"/>
          <p:cNvSpPr>
            <a:spLocks noChangeArrowheads="1"/>
          </p:cNvSpPr>
          <p:nvPr/>
        </p:nvSpPr>
        <p:spPr bwMode="auto">
          <a:xfrm>
            <a:off x="3679825" y="1250950"/>
            <a:ext cx="1973263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ЦИК РФ</a:t>
            </a:r>
          </a:p>
        </p:txBody>
      </p:sp>
      <p:sp>
        <p:nvSpPr>
          <p:cNvPr id="13317" name="AutoShape 44"/>
          <p:cNvSpPr>
            <a:spLocks noChangeArrowheads="1"/>
          </p:cNvSpPr>
          <p:nvPr/>
        </p:nvSpPr>
        <p:spPr bwMode="auto">
          <a:xfrm>
            <a:off x="6354763" y="1250950"/>
            <a:ext cx="2560637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Федеральный </a:t>
            </a:r>
            <a:br>
              <a:rPr lang="ru-RU" sz="1800"/>
            </a:br>
            <a:r>
              <a:rPr lang="ru-RU" sz="1800"/>
              <a:t>центр информатизации </a:t>
            </a:r>
          </a:p>
        </p:txBody>
      </p:sp>
      <p:sp>
        <p:nvSpPr>
          <p:cNvPr id="13318" name="AutoShape 45"/>
          <p:cNvSpPr>
            <a:spLocks noChangeArrowheads="1"/>
          </p:cNvSpPr>
          <p:nvPr/>
        </p:nvSpPr>
        <p:spPr bwMode="auto">
          <a:xfrm>
            <a:off x="3679825" y="2457450"/>
            <a:ext cx="1973263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ИКСРФ</a:t>
            </a:r>
          </a:p>
        </p:txBody>
      </p:sp>
      <p:sp>
        <p:nvSpPr>
          <p:cNvPr id="13319" name="AutoShape 46"/>
          <p:cNvSpPr>
            <a:spLocks noChangeArrowheads="1"/>
          </p:cNvSpPr>
          <p:nvPr/>
        </p:nvSpPr>
        <p:spPr bwMode="auto">
          <a:xfrm>
            <a:off x="3679825" y="3676650"/>
            <a:ext cx="1973263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ТИК</a:t>
            </a:r>
          </a:p>
        </p:txBody>
      </p:sp>
      <p:sp>
        <p:nvSpPr>
          <p:cNvPr id="13320" name="AutoShape 47"/>
          <p:cNvSpPr>
            <a:spLocks noChangeArrowheads="1"/>
          </p:cNvSpPr>
          <p:nvPr/>
        </p:nvSpPr>
        <p:spPr bwMode="auto">
          <a:xfrm>
            <a:off x="6354763" y="2432050"/>
            <a:ext cx="2560637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Информационный </a:t>
            </a:r>
            <a:br>
              <a:rPr lang="ru-RU" sz="1800"/>
            </a:br>
            <a:r>
              <a:rPr lang="ru-RU" sz="1800"/>
              <a:t>центр ИКС РФ</a:t>
            </a:r>
          </a:p>
        </p:txBody>
      </p:sp>
      <p:sp>
        <p:nvSpPr>
          <p:cNvPr id="13321" name="AutoShape 47"/>
          <p:cNvSpPr>
            <a:spLocks noChangeArrowheads="1"/>
          </p:cNvSpPr>
          <p:nvPr/>
        </p:nvSpPr>
        <p:spPr bwMode="auto">
          <a:xfrm>
            <a:off x="6354763" y="3676650"/>
            <a:ext cx="2560637" cy="8064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800"/>
              <a:t>Системный</a:t>
            </a:r>
            <a:br>
              <a:rPr lang="ru-RU" sz="1800"/>
            </a:br>
            <a:r>
              <a:rPr lang="ru-RU" sz="1800"/>
              <a:t> администратор ТИК</a:t>
            </a:r>
          </a:p>
        </p:txBody>
      </p:sp>
      <p:sp>
        <p:nvSpPr>
          <p:cNvPr id="2" name="Пятиугольник 1"/>
          <p:cNvSpPr/>
          <p:nvPr/>
        </p:nvSpPr>
        <p:spPr>
          <a:xfrm>
            <a:off x="5653088" y="1654175"/>
            <a:ext cx="701675" cy="762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00"/>
          </a:p>
        </p:txBody>
      </p:sp>
      <p:sp>
        <p:nvSpPr>
          <p:cNvPr id="11" name="Пятиугольник 10"/>
          <p:cNvSpPr>
            <a:spLocks noChangeArrowheads="1"/>
          </p:cNvSpPr>
          <p:nvPr/>
        </p:nvSpPr>
        <p:spPr bwMode="auto">
          <a:xfrm rot="10800000">
            <a:off x="5653088" y="4079875"/>
            <a:ext cx="701675" cy="100013"/>
          </a:xfrm>
          <a:prstGeom prst="homePlate">
            <a:avLst>
              <a:gd name="adj" fmla="val 49988"/>
            </a:avLst>
          </a:prstGeom>
          <a:solidFill>
            <a:srgbClr val="00B050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>
              <a:defRPr/>
            </a:pPr>
            <a:endParaRPr lang="ru-RU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Пятиугольник 11"/>
          <p:cNvSpPr/>
          <p:nvPr/>
        </p:nvSpPr>
        <p:spPr>
          <a:xfrm>
            <a:off x="5653088" y="2760663"/>
            <a:ext cx="701675" cy="10001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00"/>
          </a:p>
        </p:txBody>
      </p:sp>
      <p:sp>
        <p:nvSpPr>
          <p:cNvPr id="4" name="Стрелка вниз 3"/>
          <p:cNvSpPr/>
          <p:nvPr/>
        </p:nvSpPr>
        <p:spPr>
          <a:xfrm>
            <a:off x="7339013" y="3263900"/>
            <a:ext cx="573087" cy="387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00"/>
          </a:p>
        </p:txBody>
      </p:sp>
      <p:sp>
        <p:nvSpPr>
          <p:cNvPr id="3" name="Овал 2"/>
          <p:cNvSpPr/>
          <p:nvPr/>
        </p:nvSpPr>
        <p:spPr>
          <a:xfrm>
            <a:off x="4138613" y="4976813"/>
            <a:ext cx="3773487" cy="1795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2400" dirty="0">
                <a:solidFill>
                  <a:schemeClr val="tx1"/>
                </a:solidFill>
              </a:rPr>
              <a:t>сеть сервисных центров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Rectangle 2"/>
          <p:cNvSpPr>
            <a:spLocks noChangeArrowheads="1"/>
          </p:cNvSpPr>
          <p:nvPr/>
        </p:nvSpPr>
        <p:spPr bwMode="auto">
          <a:xfrm>
            <a:off x="1346200" y="3789363"/>
            <a:ext cx="5951538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lnSpc>
                <a:spcPct val="105000"/>
              </a:lnSpc>
              <a:buSzPct val="200000"/>
              <a:buFont typeface="Wingdings" pitchFamily="2" charset="2"/>
              <a:buNone/>
            </a:pPr>
            <a:r>
              <a:rPr lang="ru-RU" sz="1800" b="1">
                <a:solidFill>
                  <a:schemeClr val="tx2"/>
                </a:solidFill>
                <a:latin typeface="Arial" charset="0"/>
              </a:rPr>
              <a:t>государственный служащий</a:t>
            </a:r>
            <a:r>
              <a:rPr lang="ru-RU" sz="1800">
                <a:solidFill>
                  <a:schemeClr val="tx2"/>
                </a:solidFill>
                <a:latin typeface="Arial" charset="0"/>
              </a:rPr>
              <a:t> субъекта Российской Федерации.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20800" y="1250950"/>
            <a:ext cx="5040313" cy="1022350"/>
          </a:xfrm>
        </p:spPr>
        <p:txBody>
          <a:bodyPr/>
          <a:lstStyle/>
          <a:p>
            <a:pPr algn="l" eaLnBrk="1" hangingPunct="1">
              <a:buSzPct val="150000"/>
              <a:buFont typeface="Wingdings" pitchFamily="2" charset="2"/>
              <a:buNone/>
            </a:pPr>
            <a:r>
              <a:rPr lang="ru-RU" sz="1800" smtClean="0">
                <a:latin typeface="Arial" charset="0"/>
              </a:rPr>
              <a:t>специалист, обеспечивающий эксплуатацию комплекса средств автоматизации в соответствующей избирательной комиссии, комиссии  референдума;</a:t>
            </a:r>
            <a:br>
              <a:rPr lang="ru-RU" sz="1800" smtClean="0">
                <a:latin typeface="Arial" charset="0"/>
              </a:rPr>
            </a:br>
            <a:endParaRPr lang="ru-RU" sz="1800" smtClean="0">
              <a:latin typeface="Arial" charset="0"/>
            </a:endParaRPr>
          </a:p>
        </p:txBody>
      </p:sp>
      <p:pic>
        <p:nvPicPr>
          <p:cNvPr id="14339" name="Picture 6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7"/>
          <p:cNvSpPr txBox="1">
            <a:spLocks noChangeArrowheads="1"/>
          </p:cNvSpPr>
          <p:nvPr/>
        </p:nvSpPr>
        <p:spPr bwMode="auto">
          <a:xfrm>
            <a:off x="4192588" y="549275"/>
            <a:ext cx="4951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Системный администратор</a:t>
            </a:r>
          </a:p>
        </p:txBody>
      </p:sp>
      <p:sp>
        <p:nvSpPr>
          <p:cNvPr id="14342" name="Rectangle 9"/>
          <p:cNvSpPr>
            <a:spLocks noChangeArrowheads="1"/>
          </p:cNvSpPr>
          <p:nvPr/>
        </p:nvSpPr>
        <p:spPr bwMode="auto">
          <a:xfrm>
            <a:off x="142875" y="6008688"/>
            <a:ext cx="9001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sz="1800"/>
              <a:t>(Федеральный закон Российской Федерации "О государственной автоматизированной системе Российской Федерации "Выборы" от 10 января 2003 года № 20-ФЗ)</a:t>
            </a:r>
          </a:p>
        </p:txBody>
      </p:sp>
      <p:pic>
        <p:nvPicPr>
          <p:cNvPr id="14344" name="Picture 8" descr="j01953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068388"/>
            <a:ext cx="2482850" cy="25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GAS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250950"/>
            <a:ext cx="785813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gerbs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879850"/>
            <a:ext cx="812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kson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2613025"/>
            <a:ext cx="812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GASV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250950"/>
            <a:ext cx="7969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50" name="Rectangle 2"/>
          <p:cNvSpPr>
            <a:spLocks noChangeArrowheads="1"/>
          </p:cNvSpPr>
          <p:nvPr/>
        </p:nvSpPr>
        <p:spPr bwMode="auto">
          <a:xfrm>
            <a:off x="1320800" y="2613025"/>
            <a:ext cx="5494338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lnSpc>
                <a:spcPct val="105000"/>
              </a:lnSpc>
              <a:buSzPct val="200000"/>
              <a:buFont typeface="Wingdings" pitchFamily="2" charset="2"/>
              <a:buNone/>
            </a:pPr>
            <a:r>
              <a:rPr lang="ru-RU" sz="1800" b="1">
                <a:solidFill>
                  <a:schemeClr val="tx2"/>
                </a:solidFill>
                <a:latin typeface="Arial" charset="0"/>
              </a:rPr>
              <a:t>работник информационного центра</a:t>
            </a:r>
            <a:r>
              <a:rPr lang="ru-RU" sz="1800">
                <a:solidFill>
                  <a:schemeClr val="tx2"/>
                </a:solidFill>
                <a:latin typeface="Arial" charset="0"/>
              </a:rPr>
              <a:t> </a:t>
            </a:r>
            <a:br>
              <a:rPr lang="ru-RU" sz="1800">
                <a:solidFill>
                  <a:schemeClr val="tx2"/>
                </a:solidFill>
                <a:latin typeface="Arial" charset="0"/>
              </a:rPr>
            </a:br>
            <a:r>
              <a:rPr lang="ru-RU" sz="1800">
                <a:solidFill>
                  <a:schemeClr val="tx2"/>
                </a:solidFill>
                <a:latin typeface="Arial" charset="0"/>
              </a:rPr>
              <a:t>избирательной комиссий субъекта Российской Федерации;</a:t>
            </a:r>
            <a:br>
              <a:rPr lang="ru-RU" sz="1800">
                <a:solidFill>
                  <a:schemeClr val="tx2"/>
                </a:solidFill>
                <a:latin typeface="Arial" charset="0"/>
              </a:rPr>
            </a:br>
            <a:endParaRPr lang="ru-RU" sz="180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42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Структура КСА</a:t>
            </a:r>
            <a:endParaRPr lang="ru-RU" sz="2800">
              <a:solidFill>
                <a:srgbClr val="0000FF"/>
              </a:solidFill>
            </a:endParaRPr>
          </a:p>
        </p:txBody>
      </p:sp>
      <p:grpSp>
        <p:nvGrpSpPr>
          <p:cNvPr id="2" name="Organization Chart 8"/>
          <p:cNvGrpSpPr>
            <a:grpSpLocks/>
          </p:cNvGrpSpPr>
          <p:nvPr/>
        </p:nvGrpSpPr>
        <p:grpSpPr bwMode="auto">
          <a:xfrm>
            <a:off x="473075" y="1376363"/>
            <a:ext cx="8345488" cy="2149475"/>
            <a:chOff x="-83" y="-172"/>
            <a:chExt cx="3381" cy="2107"/>
          </a:xfrm>
        </p:grpSpPr>
        <p:cxnSp>
          <p:nvCxnSpPr>
            <p:cNvPr id="1028" name="_s1028"/>
            <p:cNvCxnSpPr>
              <a:cxnSpLocks noChangeShapeType="1"/>
              <a:stCxn id="9" idx="0"/>
              <a:endCxn id="4" idx="2"/>
            </p:cNvCxnSpPr>
            <p:nvPr/>
          </p:nvCxnSpPr>
          <p:spPr bwMode="auto">
            <a:xfrm rot="16200000">
              <a:off x="277" y="1451"/>
              <a:ext cx="14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_s1029"/>
            <p:cNvCxnSpPr>
              <a:cxnSpLocks noChangeShapeType="1"/>
              <a:stCxn id="8" idx="0"/>
              <a:endCxn id="5" idx="2"/>
            </p:cNvCxnSpPr>
            <p:nvPr/>
          </p:nvCxnSpPr>
          <p:spPr bwMode="auto">
            <a:xfrm rot="5400000" flipH="1">
              <a:off x="2038" y="1200"/>
              <a:ext cx="145" cy="503"/>
            </a:xfrm>
            <a:prstGeom prst="bentConnector3">
              <a:avLst>
                <a:gd name="adj1" fmla="val 4946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" name="_s1030"/>
            <p:cNvCxnSpPr>
              <a:cxnSpLocks noChangeShapeType="1"/>
              <a:stCxn id="7" idx="0"/>
              <a:endCxn id="5" idx="2"/>
            </p:cNvCxnSpPr>
            <p:nvPr/>
          </p:nvCxnSpPr>
          <p:spPr bwMode="auto">
            <a:xfrm rot="16200000">
              <a:off x="1535" y="1200"/>
              <a:ext cx="145" cy="503"/>
            </a:xfrm>
            <a:prstGeom prst="bentConnector3">
              <a:avLst>
                <a:gd name="adj1" fmla="val 4946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" name="_s1031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5400000" flipH="1">
              <a:off x="2165" y="51"/>
              <a:ext cx="144" cy="1258"/>
            </a:xfrm>
            <a:prstGeom prst="bentConnector3">
              <a:avLst>
                <a:gd name="adj1" fmla="val 4946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2" name="_s1032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>
              <a:off x="1662" y="554"/>
              <a:ext cx="144" cy="251"/>
            </a:xfrm>
            <a:prstGeom prst="bentConnector3">
              <a:avLst>
                <a:gd name="adj1" fmla="val 4946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" name="_s1033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16200000">
              <a:off x="907" y="50"/>
              <a:ext cx="144" cy="1259"/>
            </a:xfrm>
            <a:prstGeom prst="bentConnector3">
              <a:avLst>
                <a:gd name="adj1" fmla="val 4946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1034"/>
            <p:cNvSpPr>
              <a:spLocks noChangeArrowheads="1"/>
            </p:cNvSpPr>
            <p:nvPr/>
          </p:nvSpPr>
          <p:spPr bwMode="auto">
            <a:xfrm>
              <a:off x="996" y="178"/>
              <a:ext cx="1223" cy="4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26663" tIns="13332" rIns="26663" bIns="1333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КСА ГАС «Выборы</a:t>
              </a:r>
              <a:r>
                <a: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»</a:t>
              </a:r>
            </a:p>
          </p:txBody>
        </p:sp>
        <p:sp>
          <p:nvSpPr>
            <p:cNvPr id="4" name="_s1035"/>
            <p:cNvSpPr>
              <a:spLocks noChangeArrowheads="1"/>
            </p:cNvSpPr>
            <p:nvPr/>
          </p:nvSpPr>
          <p:spPr bwMode="auto">
            <a:xfrm>
              <a:off x="-83" y="752"/>
              <a:ext cx="863" cy="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26663" tIns="13332" rIns="26663" bIns="1333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Технические </a:t>
              </a:r>
              <a:b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</a:b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средства</a:t>
              </a:r>
            </a:p>
          </p:txBody>
        </p:sp>
        <p:sp>
          <p:nvSpPr>
            <p:cNvPr id="5" name="_s1036"/>
            <p:cNvSpPr>
              <a:spLocks noChangeArrowheads="1"/>
            </p:cNvSpPr>
            <p:nvPr/>
          </p:nvSpPr>
          <p:spPr bwMode="auto">
            <a:xfrm>
              <a:off x="1428" y="752"/>
              <a:ext cx="863" cy="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26663" tIns="13332" rIns="26663" bIns="1333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Программное </a:t>
              </a:r>
              <a:b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</a:b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обеспечение</a:t>
              </a:r>
            </a:p>
          </p:txBody>
        </p:sp>
        <p:sp>
          <p:nvSpPr>
            <p:cNvPr id="6" name="_s1037"/>
            <p:cNvSpPr>
              <a:spLocks noChangeArrowheads="1"/>
            </p:cNvSpPr>
            <p:nvPr/>
          </p:nvSpPr>
          <p:spPr bwMode="auto">
            <a:xfrm>
              <a:off x="2435" y="752"/>
              <a:ext cx="863" cy="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26663" tIns="13332" rIns="26663" bIns="1333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Информационное </a:t>
              </a:r>
              <a:b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</a:b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обеспечение</a:t>
              </a:r>
            </a:p>
          </p:txBody>
        </p:sp>
        <p:sp>
          <p:nvSpPr>
            <p:cNvPr id="7" name="_s1038"/>
            <p:cNvSpPr>
              <a:spLocks noChangeArrowheads="1"/>
            </p:cNvSpPr>
            <p:nvPr/>
          </p:nvSpPr>
          <p:spPr bwMode="auto">
            <a:xfrm>
              <a:off x="924" y="1524"/>
              <a:ext cx="863" cy="41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47015" tIns="23508" rIns="47015" bIns="2350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общесистемное</a:t>
              </a:r>
            </a:p>
          </p:txBody>
        </p:sp>
        <p:sp>
          <p:nvSpPr>
            <p:cNvPr id="8" name="_s1039"/>
            <p:cNvSpPr>
              <a:spLocks noChangeArrowheads="1"/>
            </p:cNvSpPr>
            <p:nvPr/>
          </p:nvSpPr>
          <p:spPr bwMode="auto">
            <a:xfrm>
              <a:off x="1931" y="1524"/>
              <a:ext cx="863" cy="41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70409" tIns="35204" rIns="70409" bIns="3520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специальное</a:t>
              </a:r>
            </a:p>
          </p:txBody>
        </p:sp>
        <p:sp>
          <p:nvSpPr>
            <p:cNvPr id="9" name="_s1040"/>
            <p:cNvSpPr>
              <a:spLocks noChangeArrowheads="1"/>
            </p:cNvSpPr>
            <p:nvPr/>
          </p:nvSpPr>
          <p:spPr bwMode="auto">
            <a:xfrm>
              <a:off x="-83" y="1524"/>
              <a:ext cx="863" cy="41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70409" tIns="35204" rIns="70409" bIns="3520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                     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044" name="Picture 24" descr="j02857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06738"/>
            <a:ext cx="1824038" cy="11207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6147" name="Picture 14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15"/>
          <p:cNvSpPr txBox="1">
            <a:spLocks noChangeArrowheads="1"/>
          </p:cNvSpPr>
          <p:nvPr/>
        </p:nvSpPr>
        <p:spPr bwMode="auto">
          <a:xfrm>
            <a:off x="5842000" y="0"/>
            <a:ext cx="330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4400" b="1">
                <a:solidFill>
                  <a:schemeClr val="bg1"/>
                </a:solidFill>
                <a:latin typeface="Jikharev" pitchFamily="2" charset="0"/>
              </a:rPr>
              <a:t>Назначение</a:t>
            </a:r>
          </a:p>
        </p:txBody>
      </p:sp>
      <p:sp>
        <p:nvSpPr>
          <p:cNvPr id="6149" name="Rectangle 16"/>
          <p:cNvSpPr>
            <a:spLocks noChangeArrowheads="1"/>
          </p:cNvSpPr>
          <p:nvPr/>
        </p:nvSpPr>
        <p:spPr bwMode="auto">
          <a:xfrm>
            <a:off x="0" y="1109663"/>
            <a:ext cx="9144000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b="1">
                <a:solidFill>
                  <a:schemeClr val="tx2"/>
                </a:solidFill>
                <a:latin typeface="Arial" charset="0"/>
              </a:rPr>
              <a:t>Автоматизация деятельности </a:t>
            </a:r>
            <a:br>
              <a:rPr lang="ru-RU" b="1">
                <a:solidFill>
                  <a:schemeClr val="tx2"/>
                </a:solidFill>
                <a:latin typeface="Arial" charset="0"/>
              </a:rPr>
            </a:br>
            <a:r>
              <a:rPr lang="ru-RU" b="1">
                <a:solidFill>
                  <a:schemeClr val="tx2"/>
                </a:solidFill>
                <a:latin typeface="Arial" charset="0"/>
              </a:rPr>
              <a:t>избирательных комиссий всех уровней в ходе подготовки и проведения выборов и референдумов, и в межвыборный период, в том числе </a:t>
            </a:r>
          </a:p>
          <a:p>
            <a:pPr algn="l"/>
            <a:r>
              <a:rPr lang="ru-RU" sz="2400" b="1" u="sng">
                <a:solidFill>
                  <a:schemeClr val="tx2"/>
                </a:solidFill>
                <a:latin typeface="Jikharev" pitchFamily="2" charset="0"/>
              </a:rPr>
              <a:t>автоматизация:</a:t>
            </a:r>
          </a:p>
          <a:p>
            <a:pPr algn="l"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  <a:sym typeface="Wingdings" pitchFamily="2" charset="2"/>
              </a:rPr>
              <a:t> </a:t>
            </a:r>
            <a:r>
              <a:rPr lang="ru-RU">
                <a:latin typeface="Arial" charset="0"/>
              </a:rPr>
              <a:t>Процессов контроля:</a:t>
            </a:r>
          </a:p>
          <a:p>
            <a:pPr algn="l">
              <a:spcBef>
                <a:spcPct val="20000"/>
              </a:spcBef>
              <a:buSzPct val="130000"/>
            </a:pPr>
            <a:r>
              <a:rPr lang="ru-RU">
                <a:latin typeface="Arial" charset="0"/>
              </a:rPr>
              <a:t>-</a:t>
            </a:r>
            <a:r>
              <a:rPr lang="ru-RU" i="1">
                <a:latin typeface="Arial" charset="0"/>
              </a:rPr>
              <a:t>за соблюдением федерального законодательства на всех уровнях выборов</a:t>
            </a:r>
          </a:p>
          <a:p>
            <a:pPr algn="l">
              <a:spcBef>
                <a:spcPct val="20000"/>
              </a:spcBef>
              <a:buSzPct val="130000"/>
            </a:pPr>
            <a:r>
              <a:rPr lang="ru-RU" i="1">
                <a:latin typeface="Arial" charset="0"/>
              </a:rPr>
              <a:t>-за выдвижением и регистрацией кандидатов</a:t>
            </a:r>
          </a:p>
          <a:p>
            <a:pPr algn="l">
              <a:spcBef>
                <a:spcPct val="20000"/>
              </a:spcBef>
              <a:buSzPct val="130000"/>
            </a:pPr>
            <a:r>
              <a:rPr lang="ru-RU" i="1">
                <a:latin typeface="Arial" charset="0"/>
              </a:rPr>
              <a:t>-за формированием и расходованием средств избирательных фондов</a:t>
            </a:r>
          </a:p>
          <a:p>
            <a:pPr algn="l">
              <a:spcBef>
                <a:spcPct val="20000"/>
              </a:spcBef>
              <a:buSzPct val="130000"/>
            </a:pPr>
            <a:r>
              <a:rPr lang="ru-RU" i="1">
                <a:latin typeface="Arial" charset="0"/>
              </a:rPr>
              <a:t>-за учетом бланков избирательных бюллетеней и открепительных удостоверений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  <a:sym typeface="Wingdings" pitchFamily="2" charset="2"/>
              </a:rPr>
              <a:t> </a:t>
            </a:r>
            <a:r>
              <a:rPr lang="ru-RU">
                <a:latin typeface="Arial" charset="0"/>
              </a:rPr>
              <a:t>Учета агитационных материалов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Нарезки избирательных округов с учетом требований законодательства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Формирования списков избирателей под конкретные избирательные участки по всем типам выборов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Подведения итогов голосования, результатов выборов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Процесса картографического отображения итогов голосования и результатов выборов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Распределения депутатских мандатов с учетом более чем 150 различных законов и кодексов субъектов РФ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Оперативного представления данных о ходе подготовки и проведения выборов в сети Интернет</a:t>
            </a:r>
          </a:p>
          <a:p>
            <a:pPr algn="l">
              <a:spcBef>
                <a:spcPct val="20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Подготовки отчетов на любой момент проведения избирательной кампании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17с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23"/>
          <a:stretch>
            <a:fillRect/>
          </a:stretch>
        </p:blipFill>
        <p:spPr bwMode="auto">
          <a:xfrm>
            <a:off x="17463" y="1208088"/>
            <a:ext cx="2636837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062" name="Picture 3" descr="Безимени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800" b="1">
                <a:solidFill>
                  <a:srgbClr val="0000FF"/>
                </a:solidFill>
                <a:latin typeface="Jikharev" pitchFamily="2" charset="0"/>
              </a:rPr>
              <a:t>Специальное программное обеспечение</a:t>
            </a:r>
            <a:endParaRPr lang="ru-RU" sz="2800">
              <a:solidFill>
                <a:srgbClr val="0000FF"/>
              </a:solidFill>
            </a:endParaRPr>
          </a:p>
        </p:txBody>
      </p:sp>
      <p:grpSp>
        <p:nvGrpSpPr>
          <p:cNvPr id="2" name="Organization Chart 22"/>
          <p:cNvGrpSpPr>
            <a:grpSpLocks/>
          </p:cNvGrpSpPr>
          <p:nvPr/>
        </p:nvGrpSpPr>
        <p:grpSpPr bwMode="auto">
          <a:xfrm>
            <a:off x="931863" y="376238"/>
            <a:ext cx="7932737" cy="5310187"/>
            <a:chOff x="818" y="1059"/>
            <a:chExt cx="1984" cy="6492"/>
          </a:xfrm>
        </p:grpSpPr>
        <p:cxnSp>
          <p:nvCxnSpPr>
            <p:cNvPr id="2052" name="_s2052"/>
            <p:cNvCxnSpPr>
              <a:cxnSpLocks noChangeShapeType="1"/>
              <a:stCxn id="7" idx="1"/>
              <a:endCxn id="3" idx="2"/>
            </p:cNvCxnSpPr>
            <p:nvPr/>
          </p:nvCxnSpPr>
          <p:spPr bwMode="auto">
            <a:xfrm rot="10800000">
              <a:off x="1317" y="2540"/>
              <a:ext cx="165" cy="417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3" name="_s2053"/>
            <p:cNvCxnSpPr>
              <a:cxnSpLocks noChangeShapeType="1"/>
              <a:stCxn id="6" idx="1"/>
              <a:endCxn id="3" idx="2"/>
            </p:cNvCxnSpPr>
            <p:nvPr/>
          </p:nvCxnSpPr>
          <p:spPr bwMode="auto">
            <a:xfrm rot="10800000">
              <a:off x="1317" y="2540"/>
              <a:ext cx="165" cy="298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4" name="_s2054"/>
            <p:cNvCxnSpPr>
              <a:cxnSpLocks noChangeShapeType="1"/>
              <a:stCxn id="5" idx="1"/>
              <a:endCxn id="3" idx="2"/>
            </p:cNvCxnSpPr>
            <p:nvPr/>
          </p:nvCxnSpPr>
          <p:spPr bwMode="auto">
            <a:xfrm rot="10800000">
              <a:off x="1317" y="2540"/>
              <a:ext cx="165" cy="179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5" name="_s2055"/>
            <p:cNvCxnSpPr>
              <a:cxnSpLocks noChangeShapeType="1"/>
              <a:stCxn id="4" idx="1"/>
              <a:endCxn id="3" idx="2"/>
            </p:cNvCxnSpPr>
            <p:nvPr/>
          </p:nvCxnSpPr>
          <p:spPr bwMode="auto">
            <a:xfrm rot="10800000">
              <a:off x="1317" y="2540"/>
              <a:ext cx="165" cy="60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_s2056"/>
            <p:cNvSpPr>
              <a:spLocks noChangeArrowheads="1"/>
            </p:cNvSpPr>
            <p:nvPr/>
          </p:nvSpPr>
          <p:spPr bwMode="auto">
            <a:xfrm>
              <a:off x="818" y="2141"/>
              <a:ext cx="998" cy="39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8DEDC"/>
                </a:gs>
                <a:gs pos="100000">
                  <a:srgbClr val="FDE3F9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29460" tIns="14730" rIns="29460" bIns="1473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Специальное программное обеспечение</a:t>
              </a:r>
            </a:p>
          </p:txBody>
        </p:sp>
        <p:sp>
          <p:nvSpPr>
            <p:cNvPr id="4" name="_s2057"/>
            <p:cNvSpPr>
              <a:spLocks noChangeArrowheads="1"/>
            </p:cNvSpPr>
            <p:nvPr/>
          </p:nvSpPr>
          <p:spPr bwMode="auto">
            <a:xfrm>
              <a:off x="1482" y="2635"/>
              <a:ext cx="1320" cy="102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8DEDC"/>
                </a:gs>
                <a:gs pos="100000">
                  <a:srgbClr val="FDE3F9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29460" tIns="14730" rIns="29460" bIns="1473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Контур «Избирательные кампании» </a:t>
              </a:r>
            </a:p>
          </p:txBody>
        </p:sp>
        <p:sp>
          <p:nvSpPr>
            <p:cNvPr id="5" name="_s2058"/>
            <p:cNvSpPr>
              <a:spLocks noChangeArrowheads="1"/>
            </p:cNvSpPr>
            <p:nvPr/>
          </p:nvSpPr>
          <p:spPr bwMode="auto">
            <a:xfrm>
              <a:off x="1482" y="3824"/>
              <a:ext cx="1320" cy="102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8DEDC"/>
                </a:gs>
                <a:gs pos="100000">
                  <a:srgbClr val="FDE3F9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29460" tIns="14730" rIns="29460" bIns="1473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Контур «Повседневная деятельность»</a:t>
              </a:r>
            </a:p>
          </p:txBody>
        </p:sp>
        <p:sp>
          <p:nvSpPr>
            <p:cNvPr id="6" name="_s2059"/>
            <p:cNvSpPr>
              <a:spLocks noChangeArrowheads="1"/>
            </p:cNvSpPr>
            <p:nvPr/>
          </p:nvSpPr>
          <p:spPr bwMode="auto">
            <a:xfrm>
              <a:off x="1482" y="5013"/>
              <a:ext cx="1320" cy="102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8DEDC"/>
                </a:gs>
                <a:gs pos="100000">
                  <a:srgbClr val="FDE3F9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29460" tIns="14730" rIns="29460" bIns="1473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Контур  «Регистр избирателей»</a:t>
              </a:r>
              <a:b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</a:br>
              <a:endParaRPr kumimoji="0" lang="ru-RU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_s2060"/>
            <p:cNvSpPr>
              <a:spLocks noChangeArrowheads="1"/>
            </p:cNvSpPr>
            <p:nvPr/>
          </p:nvSpPr>
          <p:spPr bwMode="auto">
            <a:xfrm>
              <a:off x="1482" y="6202"/>
              <a:ext cx="1320" cy="102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8DEDC"/>
                </a:gs>
                <a:gs pos="100000">
                  <a:srgbClr val="FDE3F9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29460" tIns="14730" rIns="29460" bIns="1473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«Общественно-информационный контур»</a:t>
              </a:r>
              <a:br>
                <a:rPr kumimoji="0" lang="ru-RU" sz="17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</a:br>
              <a:endParaRPr kumimoji="0" lang="ru-RU" sz="17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945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«Избирательные кампании»</a:t>
            </a:r>
          </a:p>
        </p:txBody>
      </p:sp>
      <p:sp>
        <p:nvSpPr>
          <p:cNvPr id="19462" name="Rectangle 18"/>
          <p:cNvSpPr>
            <a:spLocks noChangeArrowheads="1"/>
          </p:cNvSpPr>
          <p:nvPr/>
        </p:nvSpPr>
        <p:spPr bwMode="auto">
          <a:xfrm>
            <a:off x="384175" y="1273175"/>
            <a:ext cx="8356600" cy="855663"/>
          </a:xfrm>
          <a:prstGeom prst="rect">
            <a:avLst/>
          </a:prstGeom>
          <a:gradFill rotWithShape="1">
            <a:gsLst>
              <a:gs pos="0">
                <a:srgbClr val="CAEDFE"/>
              </a:gs>
              <a:gs pos="100000">
                <a:srgbClr val="ECC8F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>
                <a:latin typeface="Arial" charset="0"/>
              </a:rPr>
              <a:t>Контур </a:t>
            </a:r>
            <a:r>
              <a:rPr lang="ru-RU" b="1">
                <a:latin typeface="Arial" charset="0"/>
              </a:rPr>
              <a:t>«Избирательные кампании»</a:t>
            </a:r>
            <a:r>
              <a:rPr lang="ru-RU">
                <a:latin typeface="Arial" charset="0"/>
              </a:rPr>
              <a:t> - автоматизация всех избирательных процессов на всех этапах избирательной кампании с момента ее объявления до момента ее завершения</a:t>
            </a:r>
            <a:r>
              <a:rPr lang="ru-RU" sz="1800">
                <a:latin typeface="Arial" charset="0"/>
              </a:rPr>
              <a:t>.</a:t>
            </a:r>
          </a:p>
        </p:txBody>
      </p:sp>
      <p:pic>
        <p:nvPicPr>
          <p:cNvPr id="19465" name="Picture 9" descr="17с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327275"/>
            <a:ext cx="7927975" cy="3911600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7305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Избирательная кампания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477838" y="2066925"/>
            <a:ext cx="8394700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b="1">
                <a:solidFill>
                  <a:srgbClr val="000099"/>
                </a:solidFill>
                <a:latin typeface="Arial" charset="0"/>
              </a:rPr>
              <a:t> Подготовка к проведению избирательной кампании, кампании референдума</a:t>
            </a:r>
          </a:p>
          <a:p>
            <a:pPr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b="1">
                <a:solidFill>
                  <a:srgbClr val="000099"/>
                </a:solidFill>
                <a:latin typeface="Arial" charset="0"/>
              </a:rPr>
              <a:t> Проведение голосования и подведение итогов</a:t>
            </a:r>
          </a:p>
          <a:p>
            <a:pPr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b="1">
                <a:solidFill>
                  <a:srgbClr val="000099"/>
                </a:solidFill>
                <a:latin typeface="Arial" charset="0"/>
              </a:rPr>
              <a:t> Определение результатов избирательной кампании</a:t>
            </a:r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endParaRPr lang="ru-RU" b="1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173063" name="Рисунок 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3644900"/>
            <a:ext cx="340677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5" name="Picture 9" descr="аналдсо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670300"/>
            <a:ext cx="4516437" cy="2990850"/>
          </a:xfrm>
          <a:prstGeom prst="rect">
            <a:avLst/>
          </a:prstGeom>
          <a:noFill/>
          <a:ln w="9525">
            <a:solidFill>
              <a:srgbClr val="BBBC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560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000" b="1">
                <a:solidFill>
                  <a:srgbClr val="000099"/>
                </a:solidFill>
                <a:latin typeface="Jikharev" pitchFamily="2" charset="0"/>
              </a:rPr>
              <a:t>Подготовка к проведению избирательной кампании, кампании референдума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0" y="1111250"/>
            <a:ext cx="9144000" cy="404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endParaRPr lang="ru-RU" sz="1800"/>
          </a:p>
          <a:p>
            <a:pPr algn="l">
              <a:spcBef>
                <a:spcPct val="35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ввод в систему и обработка нормативных правовых актов, регламентирующих проведение избирательной кампании, кампании референдума;</a:t>
            </a:r>
          </a:p>
          <a:p>
            <a:pPr algn="l">
              <a:spcBef>
                <a:spcPct val="35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формирование календарного плана избирательной кампании, кампании референдума;</a:t>
            </a:r>
          </a:p>
          <a:p>
            <a:pPr algn="l">
              <a:spcBef>
                <a:spcPct val="35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ввод в систему и обработка информации об избирательных объединениях, выдвинувших списки кандидатов, сведений о кандидатах, уполномоченных представителях, доверенных лицах, информации о ходе выдвижения и регистрации кандидатов, списков;</a:t>
            </a:r>
          </a:p>
          <a:p>
            <a:pPr algn="l">
              <a:spcBef>
                <a:spcPct val="35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составление списков избирателей на основе базы данных ГАС «Выборы» в части сведений об избирателях, участниках референдума, проведение проверки сведений об избирателях, содержащихся в подписных листах, представляемых политическими партиями;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3414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000" b="1">
                <a:solidFill>
                  <a:srgbClr val="000099"/>
                </a:solidFill>
                <a:latin typeface="Jikharev" pitchFamily="2" charset="0"/>
              </a:rPr>
              <a:t>Подготовка к проведению избирательной кампании, кампании референдума</a:t>
            </a:r>
          </a:p>
        </p:txBody>
      </p:sp>
      <p:sp>
        <p:nvSpPr>
          <p:cNvPr id="134149" name="Rectangle 6"/>
          <p:cNvSpPr>
            <a:spLocks noChangeArrowheads="1"/>
          </p:cNvSpPr>
          <p:nvPr/>
        </p:nvSpPr>
        <p:spPr bwMode="auto">
          <a:xfrm>
            <a:off x="0" y="1111250"/>
            <a:ext cx="9144000" cy="40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endParaRPr lang="ru-RU" sz="1800"/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Ведение перечня государственных организаций телерадиовещания, государственных периодических изданий, которые обязаны предоставлять эфирное время, печатную площадь для проведения предвыборной агитации;</a:t>
            </a:r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формирование макетов избирательных бюллетеней, в том числе для КОИБ и КЭГ;</a:t>
            </a:r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печать удостоверений для зарегистрированных кандидатов, доверенных лиц, членов избирательной комиссии с правом совещательного голоса;</a:t>
            </a:r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контроль регламентов обмена информацией между КСА ЦИК России, ИКСРФ и ТИК; </a:t>
            </a:r>
          </a:p>
          <a:p>
            <a:pPr algn="l">
              <a:spcBef>
                <a:spcPct val="50000"/>
              </a:spcBef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контроль готовности системы в целом и отдельных ее сегментов к проведению избирательных кампаний;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6" name="Рисунок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0" b="52588"/>
          <a:stretch>
            <a:fillRect/>
          </a:stretch>
        </p:blipFill>
        <p:spPr bwMode="auto">
          <a:xfrm>
            <a:off x="6858000" y="5140325"/>
            <a:ext cx="21209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38243" name="Picture 3" descr="Безимени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Проведение голосования и подведение итогов</a:t>
            </a:r>
          </a:p>
        </p:txBody>
      </p:sp>
      <p:sp>
        <p:nvSpPr>
          <p:cNvPr id="138245" name="Rectangle 6"/>
          <p:cNvSpPr>
            <a:spLocks noChangeArrowheads="1"/>
          </p:cNvSpPr>
          <p:nvPr/>
        </p:nvSpPr>
        <p:spPr bwMode="auto">
          <a:xfrm>
            <a:off x="228600" y="1109663"/>
            <a:ext cx="8356600" cy="42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 sz="1800" b="1">
                <a:latin typeface="Arial" charset="0"/>
              </a:rPr>
              <a:t>ввод в систему, сбор и обработка данных:</a:t>
            </a:r>
          </a:p>
          <a:p>
            <a:pPr algn="just">
              <a:spcBef>
                <a:spcPct val="45000"/>
              </a:spcBef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об открытии помещений для голосования на участке и об участии избирателей в выборах, референдуме; </a:t>
            </a:r>
          </a:p>
          <a:p>
            <a:pPr algn="just">
              <a:spcBef>
                <a:spcPct val="45000"/>
              </a:spcBef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об итогах голосования (включая автоматическую проверку контрольных соотношений данных, внесенных в протокол УИК); </a:t>
            </a:r>
          </a:p>
          <a:p>
            <a:pPr algn="just">
              <a:spcBef>
                <a:spcPct val="45000"/>
              </a:spcBef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о выдаче документов строгой отчетности (открепительных удостоверений, избирательных бюллетеней) и погашении неиспользованных документов;</a:t>
            </a:r>
          </a:p>
          <a:p>
            <a:pPr algn="just">
              <a:spcBef>
                <a:spcPct val="45000"/>
              </a:spcBef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формируется графическое отображение в реальном масштабе времени информации об открытии участков для голосования, ходе голосования и предварительных итогах голосования;</a:t>
            </a:r>
          </a:p>
          <a:p>
            <a:pPr algn="just">
              <a:spcBef>
                <a:spcPct val="45000"/>
              </a:spcBef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проводится контроль регламента обмена информацией между КСА ЦИК России, ИКСРФ и ТИК;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4029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Определение результатов избирательной кампании:</a:t>
            </a:r>
          </a:p>
        </p:txBody>
      </p:sp>
      <p:sp>
        <p:nvSpPr>
          <p:cNvPr id="140293" name="Rectangle 6"/>
          <p:cNvSpPr>
            <a:spLocks noChangeArrowheads="1"/>
          </p:cNvSpPr>
          <p:nvPr/>
        </p:nvSpPr>
        <p:spPr bwMode="auto">
          <a:xfrm>
            <a:off x="228600" y="1109663"/>
            <a:ext cx="8356600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endParaRPr lang="ru-RU" sz="1800"/>
          </a:p>
          <a:p>
            <a:pPr>
              <a:spcBef>
                <a:spcPct val="55000"/>
              </a:spcBef>
              <a:buSzPct val="150000"/>
            </a:pPr>
            <a:endParaRPr lang="ru-RU" sz="1800" b="1">
              <a:latin typeface="Arial" charset="0"/>
            </a:endParaRPr>
          </a:p>
          <a:p>
            <a:pPr algn="l">
              <a:spcBef>
                <a:spcPct val="5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формирование и печать протоколов и сводных таблиц избирательных комиссий всех уровней об итогах голосования;</a:t>
            </a:r>
          </a:p>
          <a:p>
            <a:pPr algn="l">
              <a:spcBef>
                <a:spcPct val="5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распределение депутатских мандатов при проведении выборов депутатов законодательных (представительных) органов власти;</a:t>
            </a:r>
          </a:p>
          <a:p>
            <a:pPr algn="l">
              <a:spcBef>
                <a:spcPct val="5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печать удостоверений для депутатов, для членов избирательных комиссий с правом совещательного голоса;</a:t>
            </a:r>
          </a:p>
          <a:p>
            <a:pPr algn="l">
              <a:spcBef>
                <a:spcPct val="5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ввод в систему, сбор и обработка итоговых финансовых отчетов.</a:t>
            </a:r>
          </a:p>
        </p:txBody>
      </p:sp>
      <p:pic>
        <p:nvPicPr>
          <p:cNvPr id="140294" name="Рисунок 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762500"/>
            <a:ext cx="19129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2595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«Повседневная деятельность»</a:t>
            </a:r>
          </a:p>
        </p:txBody>
      </p:sp>
      <p:sp>
        <p:nvSpPr>
          <p:cNvPr id="125958" name="Rectangle 18"/>
          <p:cNvSpPr>
            <a:spLocks noChangeArrowheads="1"/>
          </p:cNvSpPr>
          <p:nvPr/>
        </p:nvSpPr>
        <p:spPr bwMode="auto">
          <a:xfrm>
            <a:off x="241300" y="1308100"/>
            <a:ext cx="8547100" cy="825500"/>
          </a:xfrm>
          <a:prstGeom prst="rect">
            <a:avLst/>
          </a:prstGeom>
          <a:gradFill rotWithShape="1">
            <a:gsLst>
              <a:gs pos="0">
                <a:srgbClr val="E1E1FF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 b="1">
                <a:latin typeface="Arial" charset="0"/>
              </a:rPr>
              <a:t>контур «Повседневная деятельность</a:t>
            </a:r>
            <a:r>
              <a:rPr lang="ru-RU">
                <a:latin typeface="Arial" charset="0"/>
              </a:rPr>
              <a:t>» - автоматизация процессов повседневной деятельности избирательных комиссий, непосредственно не связанных с проведением избирательной кампании. </a:t>
            </a:r>
          </a:p>
        </p:txBody>
      </p:sp>
      <p:pic>
        <p:nvPicPr>
          <p:cNvPr id="125961" name="Picture 9" descr="27с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190750"/>
            <a:ext cx="8547100" cy="4387850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3209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«Регистр избирателей</a:t>
            </a:r>
          </a:p>
        </p:txBody>
      </p:sp>
      <p:sp>
        <p:nvSpPr>
          <p:cNvPr id="132101" name="Rectangle 18"/>
          <p:cNvSpPr>
            <a:spLocks noChangeArrowheads="1"/>
          </p:cNvSpPr>
          <p:nvPr/>
        </p:nvSpPr>
        <p:spPr bwMode="auto">
          <a:xfrm>
            <a:off x="3581400" y="5149850"/>
            <a:ext cx="5562600" cy="1190625"/>
          </a:xfrm>
          <a:prstGeom prst="rect">
            <a:avLst/>
          </a:prstGeom>
          <a:gradFill rotWithShape="1">
            <a:gsLst>
              <a:gs pos="0">
                <a:srgbClr val="E1E1FF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30000"/>
              </a:spcBef>
            </a:pPr>
            <a:r>
              <a:rPr lang="ru-RU" sz="1800">
                <a:latin typeface="Arial" charset="0"/>
              </a:rPr>
              <a:t>обеспечивает процессы подготовки и опубликования информации о деятельности избирательных комиссий, результатах выборов и иной информации</a:t>
            </a:r>
          </a:p>
        </p:txBody>
      </p:sp>
      <p:sp>
        <p:nvSpPr>
          <p:cNvPr id="132103" name="Text Box 4"/>
          <p:cNvSpPr txBox="1">
            <a:spLocks noChangeArrowheads="1"/>
          </p:cNvSpPr>
          <p:nvPr/>
        </p:nvSpPr>
        <p:spPr bwMode="auto">
          <a:xfrm>
            <a:off x="241300" y="1082675"/>
            <a:ext cx="71453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учет избирателей всей страны</a:t>
            </a:r>
          </a:p>
          <a:p>
            <a:pPr eaLnBrk="1" hangingPunct="1"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актуализация данных для подготовки списков избирателей</a:t>
            </a:r>
            <a:endParaRPr lang="ru-RU" sz="2400">
              <a:latin typeface="Arial" charset="0"/>
            </a:endParaRPr>
          </a:p>
        </p:txBody>
      </p:sp>
      <p:pic>
        <p:nvPicPr>
          <p:cNvPr id="132105" name="Picture 9" descr="27с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7" r="60921" b="37337"/>
          <a:stretch>
            <a:fillRect/>
          </a:stretch>
        </p:blipFill>
        <p:spPr bwMode="auto">
          <a:xfrm>
            <a:off x="241300" y="4870450"/>
            <a:ext cx="3048000" cy="1757363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06" name="Text Box 4"/>
          <p:cNvSpPr txBox="1">
            <a:spLocks noChangeArrowheads="1"/>
          </p:cNvSpPr>
          <p:nvPr/>
        </p:nvSpPr>
        <p:spPr bwMode="auto">
          <a:xfrm>
            <a:off x="3581400" y="4716463"/>
            <a:ext cx="528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«Общественно-информационный» контур</a:t>
            </a:r>
          </a:p>
        </p:txBody>
      </p:sp>
      <p:pic>
        <p:nvPicPr>
          <p:cNvPr id="132107" name="Picture 11" descr="28с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762125"/>
            <a:ext cx="6972300" cy="2544763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7101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Подсистема документооборота</a:t>
            </a:r>
          </a:p>
        </p:txBody>
      </p:sp>
      <p:sp>
        <p:nvSpPr>
          <p:cNvPr id="171013" name="Rectangle 6"/>
          <p:cNvSpPr>
            <a:spLocks noChangeArrowheads="1"/>
          </p:cNvSpPr>
          <p:nvPr/>
        </p:nvSpPr>
        <p:spPr bwMode="auto">
          <a:xfrm>
            <a:off x="254000" y="1109663"/>
            <a:ext cx="8331200" cy="825500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b="1">
                <a:latin typeface="Arial" charset="0"/>
              </a:rPr>
              <a:t>Подсистема документооборота</a:t>
            </a:r>
            <a:r>
              <a:rPr lang="ru-RU"/>
              <a:t> </a:t>
            </a:r>
            <a:r>
              <a:rPr lang="ru-RU" b="1">
                <a:latin typeface="Arial" charset="0"/>
              </a:rPr>
              <a:t>-</a:t>
            </a:r>
            <a:r>
              <a:rPr lang="ru-RU">
                <a:latin typeface="Arial" charset="0"/>
              </a:rPr>
              <a:t> предназначена для автоматизации делопроизводства и документооборота избирательных комиссий Российской Федерации;</a:t>
            </a:r>
          </a:p>
        </p:txBody>
      </p:sp>
      <p:pic>
        <p:nvPicPr>
          <p:cNvPr id="171015" name="Рисунок 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935163"/>
            <a:ext cx="8331200" cy="4802187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5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28014" name="Picture 7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5" name="Text Box 33"/>
          <p:cNvSpPr txBox="1">
            <a:spLocks noChangeArrowheads="1"/>
          </p:cNvSpPr>
          <p:nvPr/>
        </p:nvSpPr>
        <p:spPr bwMode="auto">
          <a:xfrm>
            <a:off x="3184525" y="663575"/>
            <a:ext cx="5959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600" b="1">
                <a:solidFill>
                  <a:srgbClr val="0000FF"/>
                </a:solidFill>
                <a:latin typeface="Jikharev" pitchFamily="2" charset="0"/>
              </a:rPr>
              <a:t>Актуальность разработки и внедрения</a:t>
            </a:r>
          </a:p>
        </p:txBody>
      </p:sp>
      <p:sp>
        <p:nvSpPr>
          <p:cNvPr id="128016" name="Rectangle 16"/>
          <p:cNvSpPr>
            <a:spLocks noChangeArrowheads="1"/>
          </p:cNvSpPr>
          <p:nvPr/>
        </p:nvSpPr>
        <p:spPr bwMode="auto">
          <a:xfrm>
            <a:off x="4273550" y="1371600"/>
            <a:ext cx="4870450" cy="227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65000"/>
              </a:spcBef>
              <a:buSzPct val="15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Ручная проверка и подсчет протоколов</a:t>
            </a:r>
          </a:p>
          <a:p>
            <a:pPr algn="l">
              <a:spcBef>
                <a:spcPct val="65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 Ошибки в протоколах</a:t>
            </a:r>
          </a:p>
          <a:p>
            <a:pPr algn="l">
              <a:spcBef>
                <a:spcPct val="65000"/>
              </a:spcBef>
              <a:buSzPct val="130000"/>
              <a:buFontTx/>
              <a:buBlip>
                <a:blip r:embed="rId4"/>
              </a:buBlip>
            </a:pPr>
            <a:r>
              <a:rPr lang="ru-RU" sz="1800"/>
              <a:t>  </a:t>
            </a:r>
            <a:r>
              <a:rPr lang="ru-RU" sz="1800">
                <a:latin typeface="Arial" charset="0"/>
              </a:rPr>
              <a:t>Временные затраты на подведение итогов голосования</a:t>
            </a:r>
          </a:p>
          <a:p>
            <a:pPr algn="l">
              <a:spcBef>
                <a:spcPct val="65000"/>
              </a:spcBef>
              <a:buSzPct val="13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Отсутствие единого механизма контроля</a:t>
            </a:r>
          </a:p>
          <a:p>
            <a:pPr algn="l">
              <a:spcBef>
                <a:spcPct val="65000"/>
              </a:spcBef>
              <a:buSzPct val="130000"/>
            </a:pPr>
            <a:endParaRPr lang="ru-RU">
              <a:latin typeface="Arial" charset="0"/>
            </a:endParaRPr>
          </a:p>
        </p:txBody>
      </p:sp>
      <p:pic>
        <p:nvPicPr>
          <p:cNvPr id="128017" name="Picture 17" descr="P10003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3662363"/>
            <a:ext cx="39243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18" name="Picture 4" descr="slide0021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663"/>
            <a:ext cx="31845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048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«Право»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54000" y="1109663"/>
            <a:ext cx="7810500" cy="581025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>
                <a:latin typeface="Arial" charset="0"/>
              </a:rPr>
              <a:t>Задача </a:t>
            </a:r>
            <a:r>
              <a:rPr lang="ru-RU" b="1">
                <a:latin typeface="Arial" charset="0"/>
              </a:rPr>
              <a:t>Право -</a:t>
            </a:r>
            <a:r>
              <a:rPr lang="ru-RU">
                <a:latin typeface="Arial" charset="0"/>
              </a:rPr>
              <a:t> ввод нормативных правовых актов, касающихся избирательного законодательства.</a:t>
            </a:r>
          </a:p>
        </p:txBody>
      </p:sp>
      <p:pic>
        <p:nvPicPr>
          <p:cNvPr id="20488" name="Рисунок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4"/>
          <a:stretch>
            <a:fillRect/>
          </a:stretch>
        </p:blipFill>
        <p:spPr bwMode="auto">
          <a:xfrm>
            <a:off x="254000" y="1939925"/>
            <a:ext cx="78105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150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«Право»</a:t>
            </a: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33388" y="1173163"/>
            <a:ext cx="3529012" cy="366712"/>
          </a:xfrm>
          <a:prstGeom prst="rect">
            <a:avLst/>
          </a:prstGeom>
          <a:gradFill rotWithShape="1">
            <a:gsLst>
              <a:gs pos="0">
                <a:srgbClr val="E1E1FF"/>
              </a:gs>
              <a:gs pos="100000">
                <a:srgbClr val="ECC8F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 sz="1800">
                <a:latin typeface="Arial" charset="0"/>
              </a:rPr>
              <a:t>Формализованные показатели</a:t>
            </a:r>
            <a:endParaRPr lang="ru-RU">
              <a:latin typeface="Arial" charset="0"/>
            </a:endParaRPr>
          </a:p>
        </p:txBody>
      </p:sp>
      <p:pic>
        <p:nvPicPr>
          <p:cNvPr id="21511" name="Рисунок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0"/>
          <a:stretch>
            <a:fillRect/>
          </a:stretch>
        </p:blipFill>
        <p:spPr bwMode="auto">
          <a:xfrm>
            <a:off x="395288" y="1658938"/>
            <a:ext cx="8418512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253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«Кадры»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558800" y="1122363"/>
            <a:ext cx="6273800" cy="3365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ECC8F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>
                <a:latin typeface="Arial" charset="0"/>
              </a:rPr>
              <a:t>Задача «</a:t>
            </a:r>
            <a:r>
              <a:rPr lang="ru-RU" b="1">
                <a:latin typeface="Arial" charset="0"/>
              </a:rPr>
              <a:t>Кадры»</a:t>
            </a:r>
            <a:r>
              <a:rPr lang="ru-RU">
                <a:latin typeface="Arial" charset="0"/>
              </a:rPr>
              <a:t> - информация об избирательных комиссиях</a:t>
            </a:r>
          </a:p>
        </p:txBody>
      </p:sp>
      <p:pic>
        <p:nvPicPr>
          <p:cNvPr id="22535" name="Picture 8" descr="gas-кадр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8"/>
          <a:stretch>
            <a:fillRect/>
          </a:stretch>
        </p:blipFill>
        <p:spPr bwMode="auto">
          <a:xfrm>
            <a:off x="393700" y="1600200"/>
            <a:ext cx="77978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457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«Работа в избирательной кампании»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215900" y="1146175"/>
            <a:ext cx="8623300" cy="1314450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>
                <a:latin typeface="Arial" charset="0"/>
              </a:rPr>
              <a:t>Задача </a:t>
            </a:r>
            <a:r>
              <a:rPr lang="ru-RU" b="1">
                <a:latin typeface="Arial" charset="0"/>
              </a:rPr>
              <a:t>«Работа в избирательной кампании»</a:t>
            </a:r>
            <a:r>
              <a:rPr lang="ru-RU">
                <a:latin typeface="Arial" charset="0"/>
              </a:rPr>
              <a:t> автоматизирует процесс: </a:t>
            </a:r>
            <a:br>
              <a:rPr lang="ru-RU">
                <a:latin typeface="Arial" charset="0"/>
              </a:rPr>
            </a:br>
            <a:r>
              <a:rPr lang="ru-RU" b="1">
                <a:latin typeface="Arial" charset="0"/>
              </a:rPr>
              <a:t>планирования, подготовки,  проведения  и определения результатов</a:t>
            </a:r>
            <a:r>
              <a:rPr lang="ru-RU">
                <a:latin typeface="Arial" charset="0"/>
              </a:rPr>
              <a:t> референдумов, выборов на должность, выборов депутатов и отзывов на федеральном, региональном и местном уровнях с учетом типа, уровня текущей избирательной кампании и системы выборов</a:t>
            </a:r>
          </a:p>
        </p:txBody>
      </p:sp>
      <p:pic>
        <p:nvPicPr>
          <p:cNvPr id="24584" name="Рисунок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603500"/>
            <a:ext cx="86233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662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«Работа в избирательной кампании»</a:t>
            </a:r>
          </a:p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1 период</a:t>
            </a:r>
          </a:p>
        </p:txBody>
      </p:sp>
      <p:pic>
        <p:nvPicPr>
          <p:cNvPr id="26631" name="Picture 7" descr="1 этап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162050"/>
            <a:ext cx="59340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Рисунок 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543300"/>
            <a:ext cx="564356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765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«Работа в избирательной кампании»</a:t>
            </a:r>
          </a:p>
          <a:p>
            <a:pPr algn="r" eaLnBrk="1" hangingPunct="1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2 период</a:t>
            </a:r>
          </a:p>
        </p:txBody>
      </p:sp>
      <p:pic>
        <p:nvPicPr>
          <p:cNvPr id="2765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00175"/>
            <a:ext cx="77343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52"/>
          <a:stretch>
            <a:fillRect/>
          </a:stretch>
        </p:blipFill>
        <p:spPr bwMode="auto">
          <a:xfrm>
            <a:off x="2028825" y="4670425"/>
            <a:ext cx="69754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867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«Работа в избирательной кампании» </a:t>
            </a:r>
          </a:p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3 период</a:t>
            </a:r>
          </a:p>
        </p:txBody>
      </p:sp>
      <p:pic>
        <p:nvPicPr>
          <p:cNvPr id="28678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082675"/>
            <a:ext cx="77343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6"/>
          <a:stretch>
            <a:fillRect/>
          </a:stretch>
        </p:blipFill>
        <p:spPr bwMode="auto">
          <a:xfrm>
            <a:off x="1035050" y="4406900"/>
            <a:ext cx="77914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035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«Работа в избирательной кампании» </a:t>
            </a:r>
          </a:p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3 период</a:t>
            </a:r>
          </a:p>
        </p:txBody>
      </p:sp>
      <p:pic>
        <p:nvPicPr>
          <p:cNvPr id="1003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250"/>
            <a:ext cx="594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543300"/>
            <a:ext cx="53213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9625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3916363" y="652463"/>
            <a:ext cx="522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«Документы строгой отчетности»</a:t>
            </a:r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3111500" y="1144588"/>
            <a:ext cx="56642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/>
              <a:t> </a:t>
            </a:r>
            <a:r>
              <a:rPr lang="ru-RU" sz="1800">
                <a:latin typeface="Arial" charset="0"/>
              </a:rPr>
              <a:t>ввод и коррекция сведений об изготовлении документов строгой отчетности – бюллетеней для голосования, бланков открепительных удостоверений и специальных знаков (марок);</a:t>
            </a:r>
          </a:p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ввод и коррекция сведений о получении документов строгой отчетности от вышестоящих ИК;</a:t>
            </a:r>
          </a:p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ввод и коррекция сведений о выдаче документов строгой отчетности избирателям;</a:t>
            </a:r>
          </a:p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ввод и коррекция сведений о передаче документов строгой отчетности в нижестоящие ИК;</a:t>
            </a:r>
          </a:p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сбор сведений с КСА нижестоящих ИК об использовании документов строгой отчетности – бюллетеней для голосования и бланков открепительных удостоверений;</a:t>
            </a:r>
          </a:p>
          <a:p>
            <a:pPr algn="l">
              <a:spcBef>
                <a:spcPct val="2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формирование актов и справок о движении и использовании документов строгой отчетности.</a:t>
            </a:r>
          </a:p>
        </p:txBody>
      </p:sp>
      <p:pic>
        <p:nvPicPr>
          <p:cNvPr id="96267" name="Picture 11" descr="m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1233488"/>
            <a:ext cx="2332037" cy="28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8" name="Picture 12" descr="Открепительное удостоверение_new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197350"/>
            <a:ext cx="2386012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1469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3916363" y="652463"/>
            <a:ext cx="522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«Документы строгой отчетности»</a:t>
            </a:r>
          </a:p>
        </p:txBody>
      </p:sp>
      <p:pic>
        <p:nvPicPr>
          <p:cNvPr id="114695" name="Picture 7" descr="Открепительное удостоверение_new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414463"/>
            <a:ext cx="2386012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Рисунок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1401763"/>
            <a:ext cx="59436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5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graphicFrame>
        <p:nvGraphicFramePr>
          <p:cNvPr id="148509" name="Group 29"/>
          <p:cNvGraphicFramePr>
            <a:graphicFrameLocks noGrp="1"/>
          </p:cNvGraphicFramePr>
          <p:nvPr/>
        </p:nvGraphicFramePr>
        <p:xfrm>
          <a:off x="1524000" y="2011363"/>
          <a:ext cx="6627813" cy="3305175"/>
        </p:xfrm>
        <a:graphic>
          <a:graphicData uri="http://schemas.openxmlformats.org/drawingml/2006/table">
            <a:tbl>
              <a:tblPr/>
              <a:tblGrid>
                <a:gridCol w="1676400"/>
                <a:gridCol w="4951413"/>
              </a:tblGrid>
              <a:tr h="18811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 июля 1994 года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Концепции создания Государственной автоматизированной системы Российской Федерации «Выборы» (разработана Центральной избирательной	комиссией Российской Федерации)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3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 августа 1994 года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Указ Президента России Б.Н. Ельцина «О разработке и создании Государственной автоматизированной системы Российской Федерации «Выборы»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134" name="Picture 7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5" name="Text Box 33"/>
          <p:cNvSpPr txBox="1">
            <a:spLocks noChangeArrowheads="1"/>
          </p:cNvSpPr>
          <p:nvPr/>
        </p:nvSpPr>
        <p:spPr bwMode="auto">
          <a:xfrm>
            <a:off x="5842000" y="549275"/>
            <a:ext cx="330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4000" b="1">
                <a:solidFill>
                  <a:srgbClr val="0000FF"/>
                </a:solidFill>
                <a:latin typeface="Jikharev" pitchFamily="2" charset="0"/>
              </a:rPr>
              <a:t>История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1673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3916363" y="652463"/>
            <a:ext cx="5227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«Документы строгой отчетности»</a:t>
            </a:r>
          </a:p>
        </p:txBody>
      </p:sp>
      <p:pic>
        <p:nvPicPr>
          <p:cNvPr id="116743" name="Picture 7" descr="аналдсо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09663"/>
            <a:ext cx="8448675" cy="5595937"/>
          </a:xfrm>
          <a:prstGeom prst="rect">
            <a:avLst/>
          </a:prstGeom>
          <a:noFill/>
          <a:ln w="9525">
            <a:solidFill>
              <a:srgbClr val="BBBCE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425" name="Line 689"/>
          <p:cNvSpPr>
            <a:spLocks noChangeShapeType="1"/>
          </p:cNvSpPr>
          <p:nvPr/>
        </p:nvSpPr>
        <p:spPr bwMode="auto">
          <a:xfrm>
            <a:off x="5054600" y="-84772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7454" name="Line 718"/>
          <p:cNvSpPr>
            <a:spLocks noChangeShapeType="1"/>
          </p:cNvSpPr>
          <p:nvPr/>
        </p:nvSpPr>
        <p:spPr bwMode="auto">
          <a:xfrm>
            <a:off x="5054600" y="-84772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16741" name="Picture 5" descr="Открепительное удостоверение_new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663"/>
            <a:ext cx="1041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240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3005138" y="652463"/>
            <a:ext cx="613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«Готовность участков и ход голосования</a:t>
            </a: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pic>
        <p:nvPicPr>
          <p:cNvPr id="102408" name="Рисунок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0" b="52588"/>
          <a:stretch>
            <a:fillRect/>
          </a:stretch>
        </p:blipFill>
        <p:spPr bwMode="auto">
          <a:xfrm>
            <a:off x="1346200" y="2474913"/>
            <a:ext cx="57912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758825" y="1166813"/>
            <a:ext cx="7126288" cy="1143000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ru-RU" sz="1800"/>
              <a:t> </a:t>
            </a:r>
            <a:r>
              <a:rPr lang="ru-RU" sz="2400" u="sng">
                <a:latin typeface="Jikharev" pitchFamily="2" charset="0"/>
              </a:rPr>
              <a:t>Ввод в систему, сбор и обработка</a:t>
            </a:r>
          </a:p>
          <a:p>
            <a:pPr eaLnBrk="0" hangingPunct="0">
              <a:spcBef>
                <a:spcPct val="25000"/>
              </a:spcBef>
              <a:buSzPct val="150000"/>
              <a:buFontTx/>
              <a:buBlip>
                <a:blip r:embed="rId5"/>
              </a:buBlip>
            </a:pPr>
            <a:r>
              <a:rPr lang="ru-RU" sz="1800"/>
              <a:t> </a:t>
            </a:r>
            <a:r>
              <a:rPr lang="ru-RU" sz="1800">
                <a:latin typeface="Arial" charset="0"/>
              </a:rPr>
              <a:t>данных об открытии помещений для голосования на участке </a:t>
            </a:r>
          </a:p>
          <a:p>
            <a:pPr eaLnBrk="0" hangingPunct="0">
              <a:spcBef>
                <a:spcPct val="25000"/>
              </a:spcBef>
              <a:buSzPct val="150000"/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 об участии избирателей в выборах, референдуме</a:t>
            </a:r>
            <a:r>
              <a:rPr lang="ru-RU" sz="18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4451" name="Picture 3" descr="Безимени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3005138" y="652463"/>
            <a:ext cx="613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«Готовность участков и ход голосования</a:t>
            </a: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782638" y="1325563"/>
          <a:ext cx="7802562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Image" r:id="rId5" imgW="10590476" imgH="10603175" progId="Photoshop.Image.10">
                  <p:embed/>
                </p:oleObj>
              </mc:Choice>
              <mc:Fallback>
                <p:oleObj name="Image" r:id="rId5" imgW="10590476" imgH="10603175" progId="Photoshop.Image.1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1325563"/>
                        <a:ext cx="7802562" cy="5367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BBBCEB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782638" y="1325563"/>
          <a:ext cx="7802562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9" name="Image" r:id="rId7" imgW="10590476" imgH="10603175" progId="Photoshop.Image.10">
                  <p:embed/>
                </p:oleObj>
              </mc:Choice>
              <mc:Fallback>
                <p:oleObj name="Image" r:id="rId7" imgW="10590476" imgH="10603175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1325563"/>
                        <a:ext cx="7802562" cy="5367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BBBCEB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1264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5554663" y="652463"/>
            <a:ext cx="3589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«Итоги</a:t>
            </a:r>
            <a:r>
              <a:rPr lang="ru-RU" sz="1800" b="1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голосования</a:t>
            </a: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5202238" y="1282700"/>
            <a:ext cx="3794125" cy="23685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sz="2400">
                <a:latin typeface="Jikharev" pitchFamily="2" charset="0"/>
              </a:rPr>
              <a:t>Автоматизация процессов: </a:t>
            </a:r>
          </a:p>
          <a:p>
            <a:pPr algn="l">
              <a:spcBef>
                <a:spcPct val="65000"/>
              </a:spcBef>
              <a:buSzPct val="200000"/>
              <a:buFontTx/>
              <a:buBlip>
                <a:blip r:embed="rId4"/>
              </a:buBlip>
            </a:pPr>
            <a:r>
              <a:rPr lang="ru-RU" sz="1800"/>
              <a:t> </a:t>
            </a:r>
            <a:r>
              <a:rPr lang="ru-RU">
                <a:latin typeface="Arial" charset="0"/>
              </a:rPr>
              <a:t>ввода </a:t>
            </a:r>
          </a:p>
          <a:p>
            <a:pPr algn="l">
              <a:spcBef>
                <a:spcPct val="65000"/>
              </a:spcBef>
              <a:buSzPct val="20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 сбора </a:t>
            </a:r>
          </a:p>
          <a:p>
            <a:pPr algn="l">
              <a:spcBef>
                <a:spcPct val="65000"/>
              </a:spcBef>
              <a:buSzPct val="20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  обработки сведений</a:t>
            </a:r>
            <a:r>
              <a:rPr lang="ru-RU" sz="1800"/>
              <a:t> </a:t>
            </a:r>
          </a:p>
          <a:p>
            <a:pPr algn="l">
              <a:spcBef>
                <a:spcPct val="65000"/>
              </a:spcBef>
              <a:buSzPct val="200000"/>
            </a:pPr>
            <a:r>
              <a:rPr lang="ru-RU" sz="1800"/>
              <a:t>           </a:t>
            </a:r>
            <a:r>
              <a:rPr lang="ru-RU" sz="2400">
                <a:latin typeface="Jikharev" pitchFamily="2" charset="0"/>
              </a:rPr>
              <a:t>об итогах голосования</a:t>
            </a:r>
          </a:p>
        </p:txBody>
      </p:sp>
      <p:pic>
        <p:nvPicPr>
          <p:cNvPr id="112646" name="Рисунок 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2" b="51869"/>
          <a:stretch>
            <a:fillRect/>
          </a:stretch>
        </p:blipFill>
        <p:spPr bwMode="auto">
          <a:xfrm>
            <a:off x="341313" y="1109663"/>
            <a:ext cx="4572000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7" name="Рисунок 7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3562350"/>
            <a:ext cx="45720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5075238" y="3794125"/>
            <a:ext cx="379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ru-RU" sz="2000">
                <a:latin typeface="Jikharev" pitchFamily="2" charset="0"/>
              </a:rPr>
              <a:t>Электронная форма протокола УИК</a:t>
            </a:r>
          </a:p>
        </p:txBody>
      </p:sp>
      <p:sp>
        <p:nvSpPr>
          <p:cNvPr id="112650" name="AutoShape 10"/>
          <p:cNvSpPr>
            <a:spLocks noChangeArrowheads="1"/>
          </p:cNvSpPr>
          <p:nvPr/>
        </p:nvSpPr>
        <p:spPr bwMode="auto">
          <a:xfrm>
            <a:off x="5821363" y="4284663"/>
            <a:ext cx="3048000" cy="985837"/>
          </a:xfrm>
          <a:prstGeom prst="wedgeRectCallout">
            <a:avLst>
              <a:gd name="adj1" fmla="val -83907"/>
              <a:gd name="adj2" fmla="val 3744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sz="1400">
                <a:latin typeface="Arial" charset="0"/>
              </a:rPr>
              <a:t>«верхняя» часть</a:t>
            </a:r>
            <a:br>
              <a:rPr lang="ru-RU" sz="1400">
                <a:latin typeface="Arial" charset="0"/>
              </a:rPr>
            </a:br>
            <a:r>
              <a:rPr lang="ru-RU" sz="1400">
                <a:latin typeface="Arial" charset="0"/>
              </a:rPr>
              <a:t> (учет избирательных бюллетеней и открепительных удостоверений)</a:t>
            </a:r>
          </a:p>
          <a:p>
            <a:endParaRPr lang="ru-RU" sz="1400">
              <a:latin typeface="Arial" charset="0"/>
            </a:endParaRPr>
          </a:p>
        </p:txBody>
      </p:sp>
      <p:sp>
        <p:nvSpPr>
          <p:cNvPr id="112651" name="AutoShape 11"/>
          <p:cNvSpPr>
            <a:spLocks noChangeArrowheads="1"/>
          </p:cNvSpPr>
          <p:nvPr/>
        </p:nvSpPr>
        <p:spPr bwMode="auto">
          <a:xfrm>
            <a:off x="5821363" y="5753100"/>
            <a:ext cx="3048000" cy="985838"/>
          </a:xfrm>
          <a:prstGeom prst="wedgeRectCallout">
            <a:avLst>
              <a:gd name="adj1" fmla="val -85157"/>
              <a:gd name="adj2" fmla="val -110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ru-RU" sz="1400">
                <a:latin typeface="Arial" charset="0"/>
              </a:rPr>
              <a:t>Данные о количестве голосов, отданных за того или иного кандидата</a:t>
            </a:r>
          </a:p>
          <a:p>
            <a:endParaRPr lang="ru-RU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649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5554663" y="652463"/>
            <a:ext cx="3589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«Итоги</a:t>
            </a:r>
            <a:r>
              <a:rPr lang="ru-RU" sz="1800" b="1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голосования</a:t>
            </a: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pic>
        <p:nvPicPr>
          <p:cNvPr id="106506" name="Рисунок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r="67735" b="72768"/>
          <a:stretch>
            <a:fillRect/>
          </a:stretch>
        </p:blipFill>
        <p:spPr bwMode="auto">
          <a:xfrm>
            <a:off x="31750" y="1109663"/>
            <a:ext cx="4351338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7" name="Рисунок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1109663"/>
            <a:ext cx="4970462" cy="559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9" name="Рисунок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1450"/>
            <a:ext cx="41735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854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5554663" y="652463"/>
            <a:ext cx="3589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«Итоги</a:t>
            </a:r>
            <a:r>
              <a:rPr lang="ru-RU" sz="1800" b="1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голосования</a:t>
            </a:r>
            <a:r>
              <a:rPr lang="ru-RU" sz="2400">
                <a:solidFill>
                  <a:srgbClr val="000099"/>
                </a:solidFill>
                <a:latin typeface="Jikharev" pitchFamily="2" charset="0"/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pic>
        <p:nvPicPr>
          <p:cNvPr id="108552" name="Рисунок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663"/>
            <a:ext cx="4314825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3" name="Рисунок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109663"/>
            <a:ext cx="4829175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1059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5554663" y="652463"/>
            <a:ext cx="3589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задача «Итоги</a:t>
            </a:r>
            <a:r>
              <a:rPr lang="ru-RU" sz="1800" b="1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голосования</a:t>
            </a:r>
            <a:r>
              <a:rPr lang="ru-RU" sz="2400">
                <a:latin typeface="Jikharev" pitchFamily="2" charset="0"/>
              </a:rPr>
              <a:t> </a:t>
            </a:r>
            <a:r>
              <a:rPr lang="ru-RU" sz="2400" b="1">
                <a:latin typeface="Jikharev" pitchFamily="2" charset="0"/>
              </a:rPr>
              <a:t>»</a:t>
            </a:r>
          </a:p>
        </p:txBody>
      </p:sp>
      <p:pic>
        <p:nvPicPr>
          <p:cNvPr id="110601" name="Рисунок 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109663"/>
            <a:ext cx="49244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Рисунок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5462588"/>
            <a:ext cx="4000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2969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«Регистр избирателей</a:t>
            </a:r>
            <a:r>
              <a:rPr lang="ru-RU" sz="1800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1651000" y="1109663"/>
            <a:ext cx="7239000" cy="10699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>
                <a:latin typeface="Arial" charset="0"/>
              </a:rPr>
              <a:t>Подсистема </a:t>
            </a:r>
            <a:r>
              <a:rPr lang="ru-RU" b="1">
                <a:latin typeface="Arial" charset="0"/>
              </a:rPr>
              <a:t>Регистр избирателей</a:t>
            </a:r>
            <a:r>
              <a:rPr lang="ru-RU">
                <a:latin typeface="Arial" charset="0"/>
              </a:rPr>
              <a:t>, </a:t>
            </a:r>
            <a:r>
              <a:rPr lang="ru-RU" b="1">
                <a:latin typeface="Arial" charset="0"/>
              </a:rPr>
              <a:t>участников референдума</a:t>
            </a:r>
            <a:r>
              <a:rPr lang="ru-RU">
                <a:latin typeface="Arial" charset="0"/>
              </a:rPr>
              <a:t> -автоматизация деятельности избирательных комиссий всех уровней, связанной с регистрацией (учетом) избирателей, участников референдума и с подготовкой списков избирателей.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51000" y="2239963"/>
            <a:ext cx="7239000" cy="20748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sz="3600" u="sng">
                <a:latin typeface="Jikharev" pitchFamily="2" charset="0"/>
              </a:rPr>
              <a:t>Основные задачи:</a:t>
            </a:r>
          </a:p>
          <a:p>
            <a:pPr algn="l">
              <a:buSzPct val="180000"/>
              <a:buFontTx/>
              <a:buBlip>
                <a:blip r:embed="rId4"/>
              </a:buBlip>
            </a:pPr>
            <a:r>
              <a:rPr lang="ru-RU" sz="2000"/>
              <a:t>  </a:t>
            </a:r>
            <a:r>
              <a:rPr lang="ru-RU" sz="1800">
                <a:latin typeface="Arial" charset="0"/>
              </a:rPr>
              <a:t>ввод и корректировка сведений об избирателях;</a:t>
            </a:r>
          </a:p>
          <a:p>
            <a:pPr algn="l">
              <a:buSzPct val="180000"/>
              <a:buFontTx/>
              <a:buBlip>
                <a:blip r:embed="rId4"/>
              </a:buBlip>
            </a:pPr>
            <a:endParaRPr lang="ru-RU" sz="1800">
              <a:latin typeface="Arial" charset="0"/>
            </a:endParaRPr>
          </a:p>
          <a:p>
            <a:pPr algn="l">
              <a:buSzPct val="18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  назначение границ избирательных участков;</a:t>
            </a:r>
          </a:p>
          <a:p>
            <a:pPr algn="l">
              <a:buSzPct val="180000"/>
            </a:pPr>
            <a:endParaRPr lang="ru-RU" sz="1800">
              <a:latin typeface="Arial" charset="0"/>
            </a:endParaRPr>
          </a:p>
          <a:p>
            <a:pPr algn="l">
              <a:buSzPct val="18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  формирование и печать списков избирателей</a:t>
            </a:r>
            <a:r>
              <a:rPr lang="ru-RU" sz="2000"/>
              <a:t>.</a:t>
            </a:r>
          </a:p>
        </p:txBody>
      </p:sp>
      <p:pic>
        <p:nvPicPr>
          <p:cNvPr id="29705" name="Picture 9" descr="р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9663"/>
            <a:ext cx="12382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28с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22"/>
          <a:stretch>
            <a:fillRect/>
          </a:stretch>
        </p:blipFill>
        <p:spPr bwMode="auto">
          <a:xfrm>
            <a:off x="254000" y="4305300"/>
            <a:ext cx="8661400" cy="2384425"/>
          </a:xfrm>
          <a:prstGeom prst="rect">
            <a:avLst/>
          </a:prstGeom>
          <a:noFill/>
          <a:ln w="9525">
            <a:solidFill>
              <a:srgbClr val="CAED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3072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latin typeface="Jikharev" pitchFamily="2" charset="0"/>
              </a:rPr>
              <a:t>Контур «Регистр избирателей</a:t>
            </a:r>
            <a:r>
              <a:rPr lang="ru-RU" sz="1800"/>
              <a:t> </a:t>
            </a:r>
            <a:r>
              <a:rPr lang="ru-RU" sz="2400" b="1">
                <a:latin typeface="Jikharev" pitchFamily="2" charset="0"/>
              </a:rPr>
              <a:t>»</a:t>
            </a:r>
          </a:p>
        </p:txBody>
      </p:sp>
      <p:pic>
        <p:nvPicPr>
          <p:cNvPr id="30725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111250"/>
            <a:ext cx="76962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3174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«Регистр избирателей</a:t>
            </a:r>
            <a:r>
              <a:rPr lang="ru-RU" sz="1800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1130300" y="1849438"/>
            <a:ext cx="7021513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35000"/>
              </a:spcBef>
              <a:buSzPct val="150000"/>
              <a:buFontTx/>
              <a:buBlip>
                <a:blip r:embed="rId4"/>
              </a:buBlip>
            </a:pPr>
            <a:r>
              <a:rPr lang="ru-RU" sz="2000">
                <a:latin typeface="Arial" charset="0"/>
              </a:rPr>
              <a:t> </a:t>
            </a:r>
            <a:r>
              <a:rPr lang="ru-RU" sz="1800">
                <a:latin typeface="Arial" charset="0"/>
              </a:rPr>
              <a:t>определение границ избирательных участков</a:t>
            </a:r>
          </a:p>
          <a:p>
            <a:pPr algn="l">
              <a:spcBef>
                <a:spcPct val="3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составление списков избирателей в заданном порядке</a:t>
            </a:r>
          </a:p>
          <a:p>
            <a:pPr algn="l">
              <a:spcBef>
                <a:spcPct val="3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разбивка списков на книги</a:t>
            </a:r>
          </a:p>
          <a:p>
            <a:pPr algn="l">
              <a:spcBef>
                <a:spcPct val="3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составление списков по настраиваемому шаблону 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1130300" y="1308100"/>
            <a:ext cx="6426200" cy="396875"/>
          </a:xfrm>
          <a:prstGeom prst="rect">
            <a:avLst/>
          </a:prstGeom>
          <a:gradFill rotWithShape="1">
            <a:gsLst>
              <a:gs pos="0">
                <a:srgbClr val="ECC8FC"/>
              </a:gs>
              <a:gs pos="100000">
                <a:srgbClr val="CAEDF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2000" b="1">
                <a:latin typeface="Jikharev" pitchFamily="2" charset="0"/>
              </a:rPr>
              <a:t>Задача «Формирование  списков избирателей»</a:t>
            </a:r>
            <a:r>
              <a:rPr lang="ru-RU" sz="2000" b="1">
                <a:latin typeface="Arial" charset="0"/>
              </a:rPr>
              <a:t>:</a:t>
            </a:r>
            <a:endParaRPr lang="ru-RU" sz="2000" b="1">
              <a:latin typeface="Jikharev" pitchFamily="2" charset="0"/>
            </a:endParaRPr>
          </a:p>
        </p:txBody>
      </p: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420813" y="3575050"/>
            <a:ext cx="5449887" cy="3057525"/>
            <a:chOff x="63" y="2252"/>
            <a:chExt cx="3433" cy="1926"/>
          </a:xfrm>
        </p:grpSpPr>
        <p:pic>
          <p:nvPicPr>
            <p:cNvPr id="31753" name="Рисунок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2" r="3976" b="44585"/>
            <a:stretch>
              <a:fillRect/>
            </a:stretch>
          </p:blipFill>
          <p:spPr bwMode="auto">
            <a:xfrm>
              <a:off x="63" y="2252"/>
              <a:ext cx="3433" cy="1925"/>
            </a:xfrm>
            <a:prstGeom prst="rect">
              <a:avLst/>
            </a:prstGeom>
            <a:noFill/>
            <a:ln w="9525">
              <a:solidFill>
                <a:srgbClr val="CAEDF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54" name="AutoShape 10"/>
            <p:cNvSpPr>
              <a:spLocks noChangeArrowheads="1"/>
            </p:cNvSpPr>
            <p:nvPr/>
          </p:nvSpPr>
          <p:spPr bwMode="auto">
            <a:xfrm>
              <a:off x="1105" y="3289"/>
              <a:ext cx="1384" cy="889"/>
            </a:xfrm>
            <a:prstGeom prst="star8">
              <a:avLst>
                <a:gd name="adj" fmla="val 38250"/>
              </a:avLst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921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Основные этапы создания и развития</a:t>
            </a:r>
            <a:r>
              <a:rPr lang="ru-RU" sz="1800">
                <a:solidFill>
                  <a:srgbClr val="0000FF"/>
                </a:solidFill>
              </a:rPr>
              <a:t> </a:t>
            </a:r>
          </a:p>
        </p:txBody>
      </p:sp>
      <p:graphicFrame>
        <p:nvGraphicFramePr>
          <p:cNvPr id="9254" name="Group 38"/>
          <p:cNvGraphicFramePr>
            <a:graphicFrameLocks noGrp="1"/>
          </p:cNvGraphicFramePr>
          <p:nvPr/>
        </p:nvGraphicFramePr>
        <p:xfrm>
          <a:off x="309563" y="1397000"/>
          <a:ext cx="8612187" cy="5220018"/>
        </p:xfrm>
        <a:graphic>
          <a:graphicData uri="http://schemas.openxmlformats.org/drawingml/2006/table">
            <a:tbl>
              <a:tblPr/>
              <a:tblGrid>
                <a:gridCol w="1427162"/>
                <a:gridCol w="7185025"/>
              </a:tblGrid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Сентябрь-ноябрь 1995 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Массовая комплектация и поставка оборудования в субъекты РФ, монтаж, программная настройка КСА ГАС «Выборы», обучение кадров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 декабря 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1995 г.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Первое применение системы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18900000" scaled="1"/>
                    </a:gra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Июнь-июль1996 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Использование ГАС «Выборы» при подготовке и проведении выборов Президента Российской Федерации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ноября </a:t>
                      </a:r>
                      <a:b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1999 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Распоряжение Президента Российской Федерации «О приемке в эксплуатацию Государственной автоматизированной системы Российской Федерации «Выборы»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1999, 2003, 2007 годы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Использование ГАС «Выборы» при подготовке и проведении де­путатов Государственной Думы Федерального Собрания Россий­ской Федерации третьего, четвертого и пятого созывов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2000, 2004, 2008 годы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Использование ГАС «Выборы» при подготовке и проведении вы­боров Президента Российской Федерации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 июля 2000 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Постановление ЦИК России № 106/1148-3 «О вводе Государственной автоматизированной системы Российской Федерации «Выборы» и входящих в нее изделий в постоянную эксплуатацию»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33795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«Регистр избирателей</a:t>
            </a:r>
            <a:r>
              <a:rPr lang="ru-RU" sz="1800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355600" y="1301750"/>
            <a:ext cx="7010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ru-RU" sz="1800" b="1">
                <a:solidFill>
                  <a:schemeClr val="tx2"/>
                </a:solidFill>
                <a:latin typeface="Arial" charset="0"/>
              </a:rPr>
              <a:t>Сведения </a:t>
            </a:r>
            <a:br>
              <a:rPr lang="ru-RU" sz="1800" b="1">
                <a:solidFill>
                  <a:schemeClr val="tx2"/>
                </a:solidFill>
                <a:latin typeface="Arial" charset="0"/>
              </a:rPr>
            </a:br>
            <a:r>
              <a:rPr lang="ru-RU" sz="1800" b="1">
                <a:solidFill>
                  <a:schemeClr val="tx2"/>
                </a:solidFill>
                <a:latin typeface="Arial" charset="0"/>
              </a:rPr>
              <a:t>об избирателях, участниках референдума</a:t>
            </a:r>
            <a:endParaRPr lang="ru-RU" sz="18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1403350" y="1600200"/>
            <a:ext cx="734695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ru-RU" sz="800"/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фамилия, имя, отчество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дата и место рождения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пол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гражданство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адрес места жительства (места пребывания)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вид документа, удостоверяющего личность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серия и номер этого документа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наименование или код органа, выдавшего документ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дата выдачи документа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даты начала и окончания регистрации по месту пребывания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адреса мест прибытия и убытия 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даты и причины прибытия и убытия </a:t>
            </a:r>
          </a:p>
        </p:txBody>
      </p:sp>
      <p:pic>
        <p:nvPicPr>
          <p:cNvPr id="33799" name="Picture 9" descr="р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8"/>
            <a:ext cx="1238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" descr="x_29454f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1138238"/>
            <a:ext cx="2489200" cy="20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91139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0" y="625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Контур «Регистр избирателей</a:t>
            </a:r>
            <a:r>
              <a:rPr lang="ru-RU" sz="1800">
                <a:solidFill>
                  <a:srgbClr val="000099"/>
                </a:solidFill>
              </a:rPr>
              <a:t> </a:t>
            </a:r>
            <a:r>
              <a:rPr lang="ru-RU" sz="2400" b="1">
                <a:solidFill>
                  <a:srgbClr val="000099"/>
                </a:solidFill>
                <a:latin typeface="Jikharev" pitchFamily="2" charset="0"/>
              </a:rPr>
              <a:t>»</a:t>
            </a:r>
          </a:p>
        </p:txBody>
      </p:sp>
      <p:pic>
        <p:nvPicPr>
          <p:cNvPr id="91143" name="Picture 9" descr="р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038"/>
            <a:ext cx="1238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6" name="Picture 10" descr="ри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082675"/>
            <a:ext cx="5915025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3213100" y="5540375"/>
            <a:ext cx="3944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ru-RU">
                <a:latin typeface="Arial" charset="0"/>
              </a:rPr>
              <a:t>Форма ввода сведений об избирателе. </a:t>
            </a:r>
          </a:p>
        </p:txBody>
      </p:sp>
      <p:pic>
        <p:nvPicPr>
          <p:cNvPr id="91144" name="Picture 8" descr="x_29454f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1744663"/>
            <a:ext cx="26003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3277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р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406525"/>
            <a:ext cx="1238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8"/>
          <p:cNvSpPr>
            <a:spLocks noChangeArrowheads="1"/>
          </p:cNvSpPr>
          <p:nvPr/>
        </p:nvSpPr>
        <p:spPr bwMode="auto">
          <a:xfrm>
            <a:off x="1403350" y="1406525"/>
            <a:ext cx="74406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ru-RU" sz="2000" b="1">
                <a:solidFill>
                  <a:schemeClr val="tx2"/>
                </a:solidFill>
                <a:latin typeface="Arial" charset="0"/>
              </a:rPr>
              <a:t>Государственная система регистрации избирателей,</a:t>
            </a:r>
            <a:r>
              <a:rPr lang="en-US" sz="2000" b="1">
                <a:solidFill>
                  <a:schemeClr val="tx2"/>
                </a:solidFill>
                <a:latin typeface="Arial" charset="0"/>
              </a:rPr>
              <a:t/>
            </a:r>
            <a:br>
              <a:rPr lang="en-US" sz="2000" b="1">
                <a:solidFill>
                  <a:schemeClr val="tx2"/>
                </a:solidFill>
                <a:latin typeface="Arial" charset="0"/>
              </a:rPr>
            </a:br>
            <a:r>
              <a:rPr lang="ru-RU" sz="2000" b="1">
                <a:solidFill>
                  <a:schemeClr val="tx2"/>
                </a:solidFill>
                <a:latin typeface="Arial" charset="0"/>
              </a:rPr>
              <a:t>участников референдума в РФ</a:t>
            </a:r>
          </a:p>
        </p:txBody>
      </p:sp>
      <p:sp>
        <p:nvSpPr>
          <p:cNvPr id="32775" name="Rectangle 9"/>
          <p:cNvSpPr>
            <a:spLocks noChangeArrowheads="1"/>
          </p:cNvSpPr>
          <p:nvPr/>
        </p:nvSpPr>
        <p:spPr bwMode="auto">
          <a:xfrm>
            <a:off x="614363" y="2549525"/>
            <a:ext cx="8229600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endParaRPr lang="ru-RU" sz="2400"/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latin typeface="Arial" charset="0"/>
              </a:rPr>
              <a:t>организуется в целях обеспечения гарантий и реализации избирательных прав и права на участие в референдуме граждан Российской Федерации. </a:t>
            </a:r>
          </a:p>
          <a:p>
            <a:pPr marL="342900" indent="-342900" algn="l" eaLnBrk="0" hangingPunct="0">
              <a:spcBef>
                <a:spcPct val="20000"/>
              </a:spcBef>
            </a:pPr>
            <a:endParaRPr lang="ru-RU" sz="2000">
              <a:latin typeface="Arial" charset="0"/>
            </a:endParaRP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r>
              <a:rPr lang="ru-RU" sz="2000">
                <a:latin typeface="Arial" charset="0"/>
              </a:rPr>
              <a:t>представляет собой комплекс мер по сбору, систематизации и использованию сведений об избирателях, участниках референдума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endParaRPr lang="ru-RU"/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Oval 3"/>
          <p:cNvSpPr>
            <a:spLocks noChangeArrowheads="1"/>
          </p:cNvSpPr>
          <p:nvPr/>
        </p:nvSpPr>
        <p:spPr bwMode="auto">
          <a:xfrm>
            <a:off x="3490913" y="1657350"/>
            <a:ext cx="2089150" cy="893763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ТИК</a:t>
            </a:r>
          </a:p>
        </p:txBody>
      </p:sp>
      <p:sp>
        <p:nvSpPr>
          <p:cNvPr id="72708" name="Oval 4"/>
          <p:cNvSpPr>
            <a:spLocks noChangeArrowheads="1"/>
          </p:cNvSpPr>
          <p:nvPr/>
        </p:nvSpPr>
        <p:spPr bwMode="auto">
          <a:xfrm>
            <a:off x="3152775" y="5200650"/>
            <a:ext cx="1223963" cy="720725"/>
          </a:xfrm>
          <a:prstGeom prst="ellipse">
            <a:avLst/>
          </a:prstGeom>
          <a:gradFill rotWithShape="1">
            <a:gsLst>
              <a:gs pos="0">
                <a:srgbClr val="E4F4FC"/>
              </a:gs>
              <a:gs pos="100000">
                <a:schemeClr val="bg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ЗАГС</a:t>
            </a:r>
          </a:p>
        </p:txBody>
      </p:sp>
      <p:sp>
        <p:nvSpPr>
          <p:cNvPr id="72710" name="Oval 6"/>
          <p:cNvSpPr>
            <a:spLocks noChangeArrowheads="1"/>
          </p:cNvSpPr>
          <p:nvPr/>
        </p:nvSpPr>
        <p:spPr bwMode="auto">
          <a:xfrm>
            <a:off x="457200" y="5416550"/>
            <a:ext cx="1584325" cy="720725"/>
          </a:xfrm>
          <a:prstGeom prst="ellipse">
            <a:avLst/>
          </a:prstGeom>
          <a:gradFill rotWithShape="1">
            <a:gsLst>
              <a:gs pos="0">
                <a:srgbClr val="E4F4FC"/>
              </a:gs>
              <a:gs pos="100000">
                <a:schemeClr val="bg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Военкоматы</a:t>
            </a:r>
          </a:p>
        </p:txBody>
      </p:sp>
      <p:sp>
        <p:nvSpPr>
          <p:cNvPr id="72711" name="Oval 7"/>
          <p:cNvSpPr>
            <a:spLocks noChangeArrowheads="1"/>
          </p:cNvSpPr>
          <p:nvPr/>
        </p:nvSpPr>
        <p:spPr bwMode="auto">
          <a:xfrm>
            <a:off x="7596188" y="4913313"/>
            <a:ext cx="1223962" cy="720725"/>
          </a:xfrm>
          <a:prstGeom prst="ellipse">
            <a:avLst/>
          </a:prstGeom>
          <a:gradFill rotWithShape="1">
            <a:gsLst>
              <a:gs pos="0">
                <a:srgbClr val="E4F4FC"/>
              </a:gs>
              <a:gs pos="100000">
                <a:schemeClr val="bg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Суды</a:t>
            </a:r>
          </a:p>
        </p:txBody>
      </p:sp>
      <p:sp>
        <p:nvSpPr>
          <p:cNvPr id="72712" name="Oval 8"/>
          <p:cNvSpPr>
            <a:spLocks noChangeArrowheads="1"/>
          </p:cNvSpPr>
          <p:nvPr/>
        </p:nvSpPr>
        <p:spPr bwMode="auto">
          <a:xfrm>
            <a:off x="5435600" y="5416550"/>
            <a:ext cx="2160588" cy="793750"/>
          </a:xfrm>
          <a:prstGeom prst="ellipse">
            <a:avLst/>
          </a:prstGeom>
          <a:gradFill rotWithShape="1">
            <a:gsLst>
              <a:gs pos="0">
                <a:srgbClr val="E4F4FC"/>
              </a:gs>
              <a:gs pos="100000">
                <a:schemeClr val="bg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Миграционная</a:t>
            </a:r>
          </a:p>
          <a:p>
            <a:pPr>
              <a:defRPr/>
            </a:pPr>
            <a:r>
              <a:rPr lang="ru-RU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служба</a:t>
            </a:r>
          </a:p>
        </p:txBody>
      </p:sp>
      <p:sp>
        <p:nvSpPr>
          <p:cNvPr id="34825" name="Line 10"/>
          <p:cNvSpPr>
            <a:spLocks noChangeShapeType="1"/>
          </p:cNvSpPr>
          <p:nvPr/>
        </p:nvSpPr>
        <p:spPr bwMode="auto">
          <a:xfrm flipH="1" flipV="1">
            <a:off x="6011863" y="4408488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6" name="Line 11"/>
          <p:cNvSpPr>
            <a:spLocks noChangeShapeType="1"/>
          </p:cNvSpPr>
          <p:nvPr/>
        </p:nvSpPr>
        <p:spPr bwMode="auto">
          <a:xfrm flipV="1">
            <a:off x="3746500" y="4768850"/>
            <a:ext cx="3683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7" name="Line 12"/>
          <p:cNvSpPr>
            <a:spLocks noChangeShapeType="1"/>
          </p:cNvSpPr>
          <p:nvPr/>
        </p:nvSpPr>
        <p:spPr bwMode="auto">
          <a:xfrm flipV="1">
            <a:off x="1716088" y="4624388"/>
            <a:ext cx="1647825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4828" name="Line 13"/>
          <p:cNvSpPr>
            <a:spLocks noChangeShapeType="1"/>
          </p:cNvSpPr>
          <p:nvPr/>
        </p:nvSpPr>
        <p:spPr bwMode="auto">
          <a:xfrm flipH="1" flipV="1">
            <a:off x="5111750" y="4767263"/>
            <a:ext cx="9366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2718" name="Oval 14"/>
          <p:cNvSpPr>
            <a:spLocks noChangeArrowheads="1"/>
          </p:cNvSpPr>
          <p:nvPr/>
        </p:nvSpPr>
        <p:spPr bwMode="auto">
          <a:xfrm>
            <a:off x="3275013" y="3760788"/>
            <a:ext cx="2519362" cy="100647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ru-RU" sz="2200" b="1">
                <a:effectLst>
                  <a:outerShdw blurRad="38100" dist="38100" dir="2700000" algn="tl">
                    <a:srgbClr val="FFFFFF"/>
                  </a:outerShdw>
                </a:effectLst>
              </a:rPr>
              <a:t>Глава местной</a:t>
            </a:r>
          </a:p>
          <a:p>
            <a:pPr>
              <a:defRPr/>
            </a:pPr>
            <a:r>
              <a:rPr lang="ru-RU" sz="2200" b="1">
                <a:effectLst>
                  <a:outerShdw blurRad="38100" dist="38100" dir="2700000" algn="tl">
                    <a:srgbClr val="FFFFFF"/>
                  </a:outerShdw>
                </a:effectLst>
              </a:rPr>
              <a:t>администрации</a:t>
            </a:r>
          </a:p>
        </p:txBody>
      </p:sp>
      <p:sp>
        <p:nvSpPr>
          <p:cNvPr id="34830" name="AutoShape 15"/>
          <p:cNvSpPr>
            <a:spLocks noChangeArrowheads="1"/>
          </p:cNvSpPr>
          <p:nvPr/>
        </p:nvSpPr>
        <p:spPr bwMode="auto">
          <a:xfrm rot="-5400000">
            <a:off x="3988594" y="2982119"/>
            <a:ext cx="1109663" cy="3333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39706614 h 21600"/>
              <a:gd name="T4" fmla="*/ 2147483647 w 21600"/>
              <a:gd name="T5" fmla="*/ 79412996 h 21600"/>
              <a:gd name="T6" fmla="*/ 2147483647 w 21600"/>
              <a:gd name="T7" fmla="*/ 39706614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31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1109663"/>
            <a:ext cx="8229600" cy="547687"/>
          </a:xfrm>
          <a:noFill/>
        </p:spPr>
        <p:txBody>
          <a:bodyPr/>
          <a:lstStyle/>
          <a:p>
            <a:r>
              <a:rPr lang="ru-RU" sz="3200" b="1" smtClean="0"/>
              <a:t>Взаимодействие при учете избирателей</a:t>
            </a:r>
            <a:endParaRPr lang="ru-RU" smtClean="0"/>
          </a:p>
        </p:txBody>
      </p:sp>
      <p:pic>
        <p:nvPicPr>
          <p:cNvPr id="34832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8" descr="р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703388"/>
            <a:ext cx="1238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4" name="AutoShape 19"/>
          <p:cNvSpPr>
            <a:spLocks noChangeArrowheads="1"/>
          </p:cNvSpPr>
          <p:nvPr/>
        </p:nvSpPr>
        <p:spPr bwMode="auto">
          <a:xfrm rot="10800000">
            <a:off x="1492250" y="1943100"/>
            <a:ext cx="1871663" cy="40481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71093015 h 21600"/>
              <a:gd name="T4" fmla="*/ 2147483647 w 21600"/>
              <a:gd name="T5" fmla="*/ 142185675 h 21600"/>
              <a:gd name="T6" fmla="*/ 2147483647 w 21600"/>
              <a:gd name="T7" fmla="*/ 7109301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3584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Состав информационных ресурсов</a:t>
            </a:r>
            <a:endParaRPr lang="ru-RU" sz="1800">
              <a:solidFill>
                <a:srgbClr val="0000FF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58763" y="1557338"/>
            <a:ext cx="8597900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персональные данные об избирателях, участниках референдума, о выдвинутых кандидатах, зарегистрированных кандидатах на выборную должность, об избранных кандидатах, о доверенных лицах, об уполномоченных представителях, о членах избирательных комиссий, комиссий референдума;</a:t>
            </a: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None/>
            </a:pPr>
            <a:endParaRPr lang="ru-RU" sz="1800">
              <a:latin typeface="Arial" charset="0"/>
            </a:endParaRP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информация о ходе и об итогах голосования;</a:t>
            </a: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None/>
            </a:pPr>
            <a:endParaRPr lang="ru-RU" sz="1800">
              <a:latin typeface="Arial" charset="0"/>
            </a:endParaRP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картографическая информация об административно-территориальном делении федерального и регионального уровней, о территориальном устройстве муниципальных образований;</a:t>
            </a: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None/>
            </a:pPr>
            <a:endParaRPr lang="ru-RU" sz="1800">
              <a:latin typeface="Arial" charset="0"/>
            </a:endParaRP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информация, связанная с деятельностью избирательных комиссий, комиссий референдума;</a:t>
            </a: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None/>
            </a:pPr>
            <a:endParaRPr lang="ru-RU" sz="1800">
              <a:latin typeface="Arial" charset="0"/>
            </a:endParaRP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информация о нормативных правовых актах о выборах и референдумах;</a:t>
            </a: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None/>
            </a:pPr>
            <a:endParaRPr lang="ru-RU" sz="1800">
              <a:latin typeface="Arial" charset="0"/>
            </a:endParaRPr>
          </a:p>
          <a:p>
            <a:pPr algn="l">
              <a:buClr>
                <a:srgbClr val="660033"/>
              </a:buClr>
              <a:buSzPct val="130000"/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справочная информация.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6896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Доступность информации</a:t>
            </a:r>
            <a:endParaRPr lang="ru-RU" sz="1800">
              <a:solidFill>
                <a:srgbClr val="0000FF"/>
              </a:solidFill>
            </a:endParaRP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865188" y="1204913"/>
            <a:ext cx="72818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0000"/>
              </a:spcBef>
              <a:buSzPct val="170000"/>
              <a:buFontTx/>
              <a:buBlip>
                <a:blip r:embed="rId4"/>
              </a:buBlip>
            </a:pPr>
            <a:r>
              <a:rPr lang="ru-RU" sz="1800" b="1">
                <a:latin typeface="Arial" charset="0"/>
              </a:rPr>
              <a:t>  Интернет-портал ЦИК России</a:t>
            </a:r>
          </a:p>
          <a:p>
            <a:pPr algn="l" eaLnBrk="0" hangingPunct="0">
              <a:spcBef>
                <a:spcPct val="30000"/>
              </a:spcBef>
              <a:buSzPct val="170000"/>
              <a:buFontTx/>
              <a:buBlip>
                <a:blip r:embed="rId4"/>
              </a:buBlip>
            </a:pPr>
            <a:r>
              <a:rPr lang="ru-RU" sz="1800" b="1">
                <a:latin typeface="Arial" charset="0"/>
              </a:rPr>
              <a:t>  программно-технический комплекс «Мобильный портал»</a:t>
            </a:r>
          </a:p>
        </p:txBody>
      </p:sp>
      <p:sp>
        <p:nvSpPr>
          <p:cNvPr id="168968" name="Rectangle 8"/>
          <p:cNvSpPr>
            <a:spLocks noChangeArrowheads="1"/>
          </p:cNvSpPr>
          <p:nvPr/>
        </p:nvSpPr>
        <p:spPr bwMode="auto">
          <a:xfrm>
            <a:off x="2616200" y="2008188"/>
            <a:ext cx="6326188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buSzPct val="165000"/>
              <a:buFontTx/>
              <a:buBlip>
                <a:blip r:embed="rId4"/>
              </a:buBlip>
            </a:pPr>
            <a:r>
              <a:rPr lang="ru-RU" b="1">
                <a:latin typeface="Arial" charset="0"/>
              </a:rPr>
              <a:t>Интернет-сервисы</a:t>
            </a:r>
            <a:r>
              <a:rPr lang="ru-RU">
                <a:latin typeface="Arial" charset="0"/>
              </a:rPr>
              <a:t> - возможность доступа через сеть Интернет к сведениям:</a:t>
            </a:r>
          </a:p>
          <a:p>
            <a:pPr algn="l" eaLnBrk="0" hangingPunct="0">
              <a:buSzPct val="165000"/>
            </a:pPr>
            <a:endParaRPr lang="ru-RU" sz="500">
              <a:latin typeface="Arial" charset="0"/>
            </a:endParaRPr>
          </a:p>
          <a:p>
            <a:pPr algn="l" eaLnBrk="0" hangingPunct="0">
              <a:buClr>
                <a:srgbClr val="FF0000"/>
              </a:buClr>
              <a:buSzPct val="165000"/>
              <a:buFont typeface="Wingdings" pitchFamily="2" charset="2"/>
              <a:buChar char="ь"/>
            </a:pPr>
            <a:r>
              <a:rPr lang="ru-RU">
                <a:latin typeface="Arial" charset="0"/>
              </a:rPr>
              <a:t>о персональных данных о себе, обрабатываемых в ГАС «Выборы»</a:t>
            </a:r>
          </a:p>
          <a:p>
            <a:pPr algn="l" eaLnBrk="0" hangingPunct="0">
              <a:buSzPct val="165000"/>
            </a:pPr>
            <a:endParaRPr lang="ru-RU" sz="500">
              <a:latin typeface="Arial" charset="0"/>
            </a:endParaRPr>
          </a:p>
          <a:p>
            <a:pPr algn="l" eaLnBrk="0" hangingPunct="0">
              <a:buClr>
                <a:srgbClr val="FF0000"/>
              </a:buClr>
              <a:buSzPct val="165000"/>
              <a:buFont typeface="Wingdings" pitchFamily="2" charset="2"/>
              <a:buChar char="ь"/>
            </a:pPr>
            <a:r>
              <a:rPr lang="ru-RU">
                <a:latin typeface="Arial" charset="0"/>
              </a:rPr>
              <a:t> к информации об образованных избирательных участках, в том числе тех, где избиратели включены в списки избирателей </a:t>
            </a:r>
          </a:p>
        </p:txBody>
      </p:sp>
      <p:pic>
        <p:nvPicPr>
          <p:cNvPr id="168969" name="Picture 9" descr="cfqnwb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032250"/>
            <a:ext cx="3038475" cy="237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 descr="kbxrf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032250"/>
            <a:ext cx="2986088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72" name="AutoShape 12"/>
          <p:cNvSpPr>
            <a:spLocks noChangeArrowheads="1"/>
          </p:cNvSpPr>
          <p:nvPr/>
        </p:nvSpPr>
        <p:spPr bwMode="auto">
          <a:xfrm>
            <a:off x="103188" y="2152650"/>
            <a:ext cx="2322512" cy="385763"/>
          </a:xfrm>
          <a:prstGeom prst="roundRect">
            <a:avLst>
              <a:gd name="adj" fmla="val 16667"/>
            </a:avLst>
          </a:prstGeom>
          <a:solidFill>
            <a:srgbClr val="0C158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200">
                <a:solidFill>
                  <a:schemeClr val="bg1"/>
                </a:solidFill>
                <a:latin typeface="Arial" charset="0"/>
              </a:rPr>
              <a:t>Личный кабинет </a:t>
            </a:r>
            <a:br>
              <a:rPr lang="ru-RU" sz="1200">
                <a:solidFill>
                  <a:schemeClr val="bg1"/>
                </a:solidFill>
                <a:latin typeface="Arial" charset="0"/>
              </a:rPr>
            </a:br>
            <a:r>
              <a:rPr lang="ru-RU" sz="1200">
                <a:solidFill>
                  <a:schemeClr val="bg1"/>
                </a:solidFill>
                <a:latin typeface="Arial" charset="0"/>
              </a:rPr>
              <a:t>избирателя</a:t>
            </a:r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127000" y="3244850"/>
            <a:ext cx="2298700" cy="385763"/>
          </a:xfrm>
          <a:prstGeom prst="roundRect">
            <a:avLst>
              <a:gd name="adj" fmla="val 16667"/>
            </a:avLst>
          </a:prstGeom>
          <a:solidFill>
            <a:srgbClr val="0C1584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200">
                <a:solidFill>
                  <a:schemeClr val="bg1"/>
                </a:solidFill>
                <a:latin typeface="Arial" charset="0"/>
              </a:rPr>
              <a:t>Найди себя в списке</a:t>
            </a:r>
            <a:br>
              <a:rPr lang="ru-RU" sz="1200">
                <a:solidFill>
                  <a:schemeClr val="bg1"/>
                </a:solidFill>
                <a:latin typeface="Arial" charset="0"/>
              </a:rPr>
            </a:br>
            <a:r>
              <a:rPr lang="ru-RU" sz="1200">
                <a:solidFill>
                  <a:schemeClr val="bg1"/>
                </a:solidFill>
                <a:latin typeface="Arial" charset="0"/>
              </a:rPr>
              <a:t>избирателей </a:t>
            </a:r>
          </a:p>
        </p:txBody>
      </p:sp>
      <p:sp>
        <p:nvSpPr>
          <p:cNvPr id="168974" name="AutoShape 14"/>
          <p:cNvSpPr>
            <a:spLocks noChangeArrowheads="1"/>
          </p:cNvSpPr>
          <p:nvPr/>
        </p:nvSpPr>
        <p:spPr bwMode="auto">
          <a:xfrm>
            <a:off x="114300" y="2703513"/>
            <a:ext cx="2311400" cy="385762"/>
          </a:xfrm>
          <a:prstGeom prst="roundRect">
            <a:avLst>
              <a:gd name="adj" fmla="val 16667"/>
            </a:avLst>
          </a:prstGeom>
          <a:solidFill>
            <a:srgbClr val="0C1584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sz="1200">
                <a:solidFill>
                  <a:schemeClr val="bg1"/>
                </a:solidFill>
                <a:latin typeface="Arial" charset="0"/>
              </a:rPr>
              <a:t>Найди свой избирательный</a:t>
            </a:r>
            <a:br>
              <a:rPr lang="ru-RU" sz="1200">
                <a:solidFill>
                  <a:schemeClr val="bg1"/>
                </a:solidFill>
                <a:latin typeface="Arial" charset="0"/>
              </a:rPr>
            </a:br>
            <a:r>
              <a:rPr lang="ru-RU" sz="1200">
                <a:solidFill>
                  <a:schemeClr val="bg1"/>
                </a:solidFill>
                <a:latin typeface="Arial" charset="0"/>
              </a:rPr>
              <a:t>участок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Text Box 4"/>
          <p:cNvSpPr txBox="1">
            <a:spLocks noChangeArrowheads="1"/>
          </p:cNvSpPr>
          <p:nvPr/>
        </p:nvSpPr>
        <p:spPr bwMode="auto">
          <a:xfrm>
            <a:off x="3430588" y="0"/>
            <a:ext cx="5713412" cy="457200"/>
          </a:xfrm>
          <a:prstGeom prst="rect">
            <a:avLst/>
          </a:prstGeom>
          <a:gradFill rotWithShape="1">
            <a:gsLst>
              <a:gs pos="0">
                <a:srgbClr val="000082">
                  <a:alpha val="53000"/>
                </a:srgbClr>
              </a:gs>
              <a:gs pos="13000">
                <a:srgbClr val="0047FF">
                  <a:alpha val="53910"/>
                </a:srgbClr>
              </a:gs>
              <a:gs pos="28000">
                <a:srgbClr val="000082">
                  <a:alpha val="54960"/>
                </a:srgbClr>
              </a:gs>
              <a:gs pos="42999">
                <a:srgbClr val="0047FF">
                  <a:alpha val="56010"/>
                </a:srgbClr>
              </a:gs>
              <a:gs pos="58000">
                <a:srgbClr val="000082">
                  <a:alpha val="57060"/>
                </a:srgbClr>
              </a:gs>
              <a:gs pos="72000">
                <a:srgbClr val="0047FF">
                  <a:alpha val="58040"/>
                </a:srgbClr>
              </a:gs>
              <a:gs pos="87000">
                <a:srgbClr val="000082">
                  <a:alpha val="59091"/>
                </a:srgbClr>
              </a:gs>
              <a:gs pos="100000">
                <a:srgbClr val="0047FF">
                  <a:alpha val="60001"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Arial" charset="0"/>
              </a:rPr>
              <a:t>Предоставляет возможности</a:t>
            </a:r>
          </a:p>
        </p:txBody>
      </p:sp>
      <p:sp>
        <p:nvSpPr>
          <p:cNvPr id="36873" name="Text Box 4"/>
          <p:cNvSpPr txBox="1">
            <a:spLocks noChangeArrowheads="1"/>
          </p:cNvSpPr>
          <p:nvPr/>
        </p:nvSpPr>
        <p:spPr bwMode="auto">
          <a:xfrm>
            <a:off x="3430588" y="457200"/>
            <a:ext cx="5713412" cy="526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latin typeface="Arial" charset="0"/>
              </a:rPr>
              <a:t>Гражданам:</a:t>
            </a:r>
          </a:p>
          <a:p>
            <a:pPr eaLnBrk="1" hangingPunct="1">
              <a:spcBef>
                <a:spcPct val="2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Получать через сеть Интернет, мобильную связь информацию о кандидатах и политических партиях и сделать осознанный выбор при голосовании;</a:t>
            </a:r>
          </a:p>
          <a:p>
            <a:pPr eaLnBrk="1" hangingPunct="1">
              <a:spcBef>
                <a:spcPct val="2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Наблюдать за ходом избирательной кампании через сеть Интернет, мобильную связь (</a:t>
            </a:r>
            <a:r>
              <a:rPr lang="en-US" sz="1800">
                <a:latin typeface="Arial" charset="0"/>
              </a:rPr>
              <a:t>SMS, MMS)</a:t>
            </a:r>
            <a:r>
              <a:rPr lang="ru-RU" sz="1800">
                <a:latin typeface="Arial" charset="0"/>
              </a:rPr>
              <a:t>;</a:t>
            </a:r>
            <a:endParaRPr lang="en-US" sz="1800">
              <a:latin typeface="Arial" charset="0"/>
            </a:endParaRPr>
          </a:p>
          <a:p>
            <a:pPr eaLnBrk="1" hangingPunct="1">
              <a:spcBef>
                <a:spcPct val="250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Знакомиться с результатами голосования по протоколам участковых комиссий, размещенным в течении суток в сети Интернет.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859" name="Text Box 4"/>
          <p:cNvSpPr txBox="1">
            <a:spLocks noChangeArrowheads="1"/>
          </p:cNvSpPr>
          <p:nvPr/>
        </p:nvSpPr>
        <p:spPr bwMode="auto">
          <a:xfrm>
            <a:off x="3430588" y="0"/>
            <a:ext cx="5713412" cy="457200"/>
          </a:xfrm>
          <a:prstGeom prst="rect">
            <a:avLst/>
          </a:prstGeom>
          <a:gradFill rotWithShape="1">
            <a:gsLst>
              <a:gs pos="0">
                <a:srgbClr val="000082">
                  <a:alpha val="53000"/>
                </a:srgbClr>
              </a:gs>
              <a:gs pos="13000">
                <a:srgbClr val="0047FF">
                  <a:alpha val="53910"/>
                </a:srgbClr>
              </a:gs>
              <a:gs pos="28000">
                <a:srgbClr val="000082">
                  <a:alpha val="54960"/>
                </a:srgbClr>
              </a:gs>
              <a:gs pos="42999">
                <a:srgbClr val="0047FF">
                  <a:alpha val="56010"/>
                </a:srgbClr>
              </a:gs>
              <a:gs pos="58000">
                <a:srgbClr val="000082">
                  <a:alpha val="57060"/>
                </a:srgbClr>
              </a:gs>
              <a:gs pos="72000">
                <a:srgbClr val="0047FF">
                  <a:alpha val="58040"/>
                </a:srgbClr>
              </a:gs>
              <a:gs pos="87000">
                <a:srgbClr val="000082">
                  <a:alpha val="59091"/>
                </a:srgbClr>
              </a:gs>
              <a:gs pos="100000">
                <a:srgbClr val="0047FF">
                  <a:alpha val="60001"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Arial" charset="0"/>
              </a:rPr>
              <a:t>Предоставляет возможности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3430588" y="457200"/>
            <a:ext cx="5713412" cy="572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latin typeface="Arial" charset="0"/>
              </a:rPr>
              <a:t>Политическим партиям, кандидатам, наблюдателям, средствам массовой информации:</a:t>
            </a:r>
          </a:p>
          <a:p>
            <a:pPr eaLnBrk="1" hangingPunct="1">
              <a:spcBef>
                <a:spcPct val="50000"/>
              </a:spcBef>
            </a:pPr>
            <a:endParaRPr lang="ru-RU" sz="1800" b="1">
              <a:latin typeface="Arial" charset="0"/>
            </a:endParaRP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Наблюдать за ходом подготовки и проведения избирательной кампании;</a:t>
            </a: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Знакомиться с перечнем подлежащих опубликованию сведений о доходах и имуществе, финансовых отчетах о поступлении и расходовании средств избирательных фондов кандидатов и избирательных объединений;</a:t>
            </a: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Получать в день голосования в оперативном режиме информацию о предварительных итогах выборов;</a:t>
            </a: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Осуществлять контроль за подведением итогов голосования.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7" name="Text Box 4"/>
          <p:cNvSpPr txBox="1">
            <a:spLocks noChangeArrowheads="1"/>
          </p:cNvSpPr>
          <p:nvPr/>
        </p:nvSpPr>
        <p:spPr bwMode="auto">
          <a:xfrm>
            <a:off x="3430588" y="0"/>
            <a:ext cx="5713412" cy="457200"/>
          </a:xfrm>
          <a:prstGeom prst="rect">
            <a:avLst/>
          </a:prstGeom>
          <a:gradFill rotWithShape="1">
            <a:gsLst>
              <a:gs pos="0">
                <a:srgbClr val="000082">
                  <a:alpha val="53000"/>
                </a:srgbClr>
              </a:gs>
              <a:gs pos="13000">
                <a:srgbClr val="0047FF">
                  <a:alpha val="53910"/>
                </a:srgbClr>
              </a:gs>
              <a:gs pos="28000">
                <a:srgbClr val="000082">
                  <a:alpha val="54960"/>
                </a:srgbClr>
              </a:gs>
              <a:gs pos="42999">
                <a:srgbClr val="0047FF">
                  <a:alpha val="56010"/>
                </a:srgbClr>
              </a:gs>
              <a:gs pos="58000">
                <a:srgbClr val="000082">
                  <a:alpha val="57060"/>
                </a:srgbClr>
              </a:gs>
              <a:gs pos="72000">
                <a:srgbClr val="0047FF">
                  <a:alpha val="58040"/>
                </a:srgbClr>
              </a:gs>
              <a:gs pos="87000">
                <a:srgbClr val="000082">
                  <a:alpha val="59091"/>
                </a:srgbClr>
              </a:gs>
              <a:gs pos="100000">
                <a:srgbClr val="0047FF">
                  <a:alpha val="60001"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solidFill>
                  <a:schemeClr val="bg1"/>
                </a:solidFill>
                <a:latin typeface="Arial" charset="0"/>
              </a:rPr>
              <a:t>Предоставляет возможности</a:t>
            </a: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3430588" y="457200"/>
            <a:ext cx="5713412" cy="396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1">
                <a:latin typeface="Arial" charset="0"/>
              </a:rPr>
              <a:t>Избирательным комиссиям:</a:t>
            </a:r>
          </a:p>
          <a:p>
            <a:pPr eaLnBrk="1" hangingPunct="1">
              <a:spcBef>
                <a:spcPct val="50000"/>
              </a:spcBef>
            </a:pPr>
            <a:endParaRPr lang="ru-RU" sz="1800" b="1">
              <a:latin typeface="Arial" charset="0"/>
            </a:endParaRP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использовать систему в качестве инструмента при выполнении действий на всех этапах подготовки и проведения выборов, референдума с момента назначения до официального опубликования результатов;</a:t>
            </a: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использовать систему в повседневной деятельности;</a:t>
            </a:r>
          </a:p>
          <a:p>
            <a:pPr eaLnBrk="1" hangingPunct="1">
              <a:spcBef>
                <a:spcPct val="75000"/>
              </a:spcBef>
              <a:buSzPct val="15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 обеспечивать повышение качества и оперативности работы избирательных комиссий.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5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42339" name="Picture 7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0" name="Text Box 33"/>
          <p:cNvSpPr txBox="1">
            <a:spLocks noChangeArrowheads="1"/>
          </p:cNvSpPr>
          <p:nvPr/>
        </p:nvSpPr>
        <p:spPr bwMode="auto">
          <a:xfrm>
            <a:off x="4660900" y="549275"/>
            <a:ext cx="4483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Развитие</a:t>
            </a: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0" y="2571750"/>
            <a:ext cx="89154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  </a:t>
            </a:r>
            <a:r>
              <a:rPr lang="ru-RU" sz="1800" b="1">
                <a:latin typeface="Arial" charset="0"/>
              </a:rPr>
              <a:t>Повышение надежности функционирования ГАС «Выборы».</a:t>
            </a:r>
          </a:p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sz="1800" b="1">
                <a:latin typeface="Arial" charset="0"/>
              </a:rPr>
              <a:t>  Совершенствование средств и методов обеспечения безопасности информации.</a:t>
            </a:r>
          </a:p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   </a:t>
            </a:r>
            <a:r>
              <a:rPr lang="ru-RU" sz="1800" b="1">
                <a:latin typeface="Arial" charset="0"/>
              </a:rPr>
              <a:t>Расширение функциональных возможностей ГАС «Выборы».</a:t>
            </a:r>
          </a:p>
          <a:p>
            <a:pPr indent="457200" algn="l">
              <a:spcBef>
                <a:spcPct val="50000"/>
              </a:spcBef>
              <a:buSzPct val="170000"/>
            </a:pPr>
            <a:endParaRPr lang="ru-RU" sz="500" b="1">
              <a:latin typeface="Arial" charset="0"/>
            </a:endParaRPr>
          </a:p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   </a:t>
            </a:r>
            <a:r>
              <a:rPr lang="ru-RU">
                <a:latin typeface="Arial" charset="0"/>
              </a:rPr>
              <a:t>Создание АРМ УИК в составе КСА УИК</a:t>
            </a:r>
          </a:p>
          <a:p>
            <a:pPr indent="457200" algn="l">
              <a:spcBef>
                <a:spcPct val="50000"/>
              </a:spcBef>
              <a:buSzPct val="170000"/>
            </a:pPr>
            <a:endParaRPr lang="ru-RU" sz="500" i="1">
              <a:latin typeface="Arial" charset="0"/>
            </a:endParaRPr>
          </a:p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4"/>
              </a:buBlip>
            </a:pPr>
            <a:r>
              <a:rPr lang="ru-RU" sz="1800">
                <a:latin typeface="Arial" charset="0"/>
              </a:rPr>
              <a:t>   </a:t>
            </a:r>
            <a:r>
              <a:rPr lang="ru-RU" sz="1800" b="1">
                <a:latin typeface="Arial" charset="0"/>
              </a:rPr>
              <a:t>Улучшение характеристик общего и специального программного обеспечения ГАС «Выборы»</a:t>
            </a:r>
          </a:p>
          <a:p>
            <a:pPr indent="457200" algn="l">
              <a:spcBef>
                <a:spcPct val="50000"/>
              </a:spcBef>
              <a:buSzPct val="170000"/>
              <a:buFontTx/>
              <a:buBlip>
                <a:blip r:embed="rId5"/>
              </a:buBlip>
            </a:pPr>
            <a:r>
              <a:rPr lang="ru-RU" sz="1800">
                <a:latin typeface="Arial" charset="0"/>
              </a:rPr>
              <a:t>   </a:t>
            </a:r>
            <a:r>
              <a:rPr lang="ru-RU">
                <a:latin typeface="Arial" charset="0"/>
              </a:rPr>
              <a:t>Разработка аппаратно- и программно-независимого СПО ГАС «Выборы» для КСА УИК</a:t>
            </a:r>
          </a:p>
          <a:p>
            <a:pPr indent="457200" algn="l">
              <a:spcBef>
                <a:spcPct val="50000"/>
              </a:spcBef>
              <a:buSzPct val="170000"/>
            </a:pPr>
            <a:endParaRPr lang="ru-RU" sz="600">
              <a:latin typeface="Arial" charset="0"/>
            </a:endParaRPr>
          </a:p>
          <a:p>
            <a:pPr indent="457200" algn="l">
              <a:buSzPct val="170000"/>
              <a:buFontTx/>
              <a:buBlip>
                <a:blip r:embed="rId4"/>
              </a:buBlip>
            </a:pPr>
            <a:r>
              <a:rPr lang="ru-RU" sz="1800" b="1">
                <a:latin typeface="Arial" charset="0"/>
              </a:rPr>
              <a:t>    Интеграция ГАС «Выборы» с другими информационно-коммуникационными системами.</a:t>
            </a:r>
          </a:p>
        </p:txBody>
      </p:sp>
      <p:sp>
        <p:nvSpPr>
          <p:cNvPr id="142345" name="Rectangle 9"/>
          <p:cNvSpPr>
            <a:spLocks noChangeArrowheads="1"/>
          </p:cNvSpPr>
          <p:nvPr/>
        </p:nvSpPr>
        <p:spPr bwMode="auto">
          <a:xfrm>
            <a:off x="203200" y="1196975"/>
            <a:ext cx="8915400" cy="140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>
                <a:latin typeface="Arial" charset="0"/>
              </a:rPr>
              <a:t>Концепция развития Государственной автоматизированной системы Российской Федерации «Выборы» до 2016 года.( постановление Центральной избирательной комиссии Российской Федерации от 26 декабря 2012 г. № 155/1160-6</a:t>
            </a:r>
            <a:r>
              <a:rPr lang="ru-RU" sz="1800"/>
              <a:t>)</a:t>
            </a:r>
            <a:endParaRPr lang="ru-RU" sz="1800">
              <a:latin typeface="Arial" charset="0"/>
            </a:endParaRPr>
          </a:p>
          <a:p>
            <a:r>
              <a:rPr lang="ru-RU" sz="1800" b="1"/>
              <a:t>   </a:t>
            </a:r>
            <a:r>
              <a:rPr lang="ru-RU" sz="1800" b="1">
                <a:latin typeface="Arial" charset="0"/>
              </a:rPr>
              <a:t>  </a:t>
            </a:r>
          </a:p>
          <a:p>
            <a:r>
              <a:rPr lang="ru-RU" sz="1800" b="1">
                <a:latin typeface="Arial" charset="0"/>
              </a:rPr>
              <a:t>Основные направления и задачи развития ГАС «Выборы»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0243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Основные этапы создания и развития</a:t>
            </a:r>
            <a:r>
              <a:rPr lang="ru-RU" sz="1800">
                <a:solidFill>
                  <a:srgbClr val="0000FF"/>
                </a:solidFill>
              </a:rPr>
              <a:t> </a:t>
            </a:r>
          </a:p>
        </p:txBody>
      </p:sp>
      <p:graphicFrame>
        <p:nvGraphicFramePr>
          <p:cNvPr id="10292" name="Group 52"/>
          <p:cNvGraphicFramePr>
            <a:graphicFrameLocks noGrp="1"/>
          </p:cNvGraphicFramePr>
          <p:nvPr/>
        </p:nvGraphicFramePr>
        <p:xfrm>
          <a:off x="309563" y="1397000"/>
          <a:ext cx="8612187" cy="4852989"/>
        </p:xfrm>
        <a:graphic>
          <a:graphicData uri="http://schemas.openxmlformats.org/drawingml/2006/table">
            <a:tbl>
              <a:tblPr/>
              <a:tblGrid>
                <a:gridCol w="1441450"/>
                <a:gridCol w="7170737"/>
              </a:tblGrid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января 2003 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Федеральный закон № 20-ФЗ «О Государственной автоматизированной системе Российской Федерации «Выборы»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1E1FF"/>
                        </a:gs>
                        <a:gs pos="100000">
                          <a:srgbClr val="ECC8FC"/>
                        </a:gs>
                      </a:gsLst>
                      <a:lin ang="5400000" scaled="1"/>
                    </a:gra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2003 год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Модернизация  системы. ГАС «Выборы» второй очереди.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2004 год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Первое использование КОИБ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2007 год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CC8FC"/>
                        </a:gs>
                        <a:gs pos="100000">
                          <a:srgbClr val="E1E1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Использование ГАС «Выборы» обязательно при проведении избирательных кампаний всех уровней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CC8FC"/>
                        </a:gs>
                        <a:gs pos="100000">
                          <a:srgbClr val="E1E1FF"/>
                        </a:gs>
                      </a:gsLst>
                      <a:lin ang="5400000" scaled="1"/>
                    </a:gra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2011 год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впервые до 5% избирательных участков во всех субъектах Российской Федерации оснащены комплексами обработки избирательных бюллетеней.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2011-2012 гг.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Модернизация  системы.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2011-2012 гг.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Использование ГАС «Выборы» при подготовке и проведении де­путатов Государственной Думы Федерального Собрания Россий­ской Федерации шестого созыва, при подготовке и проведении выборов Президента Российской Федерации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5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44387" name="Picture 7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Text Box 33"/>
          <p:cNvSpPr txBox="1">
            <a:spLocks noChangeArrowheads="1"/>
          </p:cNvSpPr>
          <p:nvPr/>
        </p:nvSpPr>
        <p:spPr bwMode="auto">
          <a:xfrm>
            <a:off x="4660900" y="549275"/>
            <a:ext cx="4483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Развитие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0" y="2389188"/>
            <a:ext cx="6616700" cy="408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SzPct val="170000"/>
              <a:buFontTx/>
              <a:buBlip>
                <a:blip r:embed="rId4"/>
              </a:buBlip>
            </a:pPr>
            <a:r>
              <a:rPr lang="ru-RU" sz="1800" b="1">
                <a:latin typeface="Arial" charset="0"/>
              </a:rPr>
              <a:t>  </a:t>
            </a:r>
            <a:r>
              <a:rPr lang="ru-RU">
                <a:latin typeface="Arial" charset="0"/>
              </a:rPr>
              <a:t>Создание системы дистанционного электронного голосования для реализации избирательных прав граждан, не имеющих возможности явиться на избирательный участок (с учетом внесения изменений в федеральное законодательство в части дистанционного электронного голосования).</a:t>
            </a:r>
          </a:p>
          <a:p>
            <a:pPr algn="l">
              <a:spcBef>
                <a:spcPct val="40000"/>
              </a:spcBef>
              <a:buSzPct val="17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  Оснащение участковых избирательных комиссий усовершенствованными техническими средствами подсчета голосов (КОИБ, КЭГ).</a:t>
            </a:r>
          </a:p>
          <a:p>
            <a:pPr algn="l">
              <a:spcBef>
                <a:spcPct val="40000"/>
              </a:spcBef>
              <a:buSzPct val="17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  Разработка подсистемы ГАС «Выборы» для обеспечения </a:t>
            </a:r>
            <a:br>
              <a:rPr lang="ru-RU">
                <a:latin typeface="Arial" charset="0"/>
              </a:rPr>
            </a:br>
            <a:r>
              <a:rPr lang="ru-RU">
                <a:latin typeface="Arial" charset="0"/>
              </a:rPr>
              <a:t>веб-трансляции с избирательных участков в ходе голосования и подсчета голосов.</a:t>
            </a:r>
          </a:p>
          <a:p>
            <a:pPr algn="l">
              <a:spcBef>
                <a:spcPct val="40000"/>
              </a:spcBef>
              <a:buSzPct val="170000"/>
              <a:buFontTx/>
              <a:buBlip>
                <a:blip r:embed="rId4"/>
              </a:buBlip>
            </a:pPr>
            <a:r>
              <a:rPr lang="ru-RU">
                <a:latin typeface="Arial" charset="0"/>
              </a:rPr>
              <a:t>  Разработка системы контроля за доставкой документов строгой отчетности избирательных комиссий (протоколов об итогах голосования, сводных таблиц) на основе использования глобальной навигационной спутниковой системы ГЛОНАСС</a:t>
            </a:r>
            <a:r>
              <a:rPr lang="ru-RU"/>
              <a:t>.</a:t>
            </a:r>
          </a:p>
        </p:txBody>
      </p:sp>
      <p:pic>
        <p:nvPicPr>
          <p:cNvPr id="144390" name="Picture 6" descr="ev1905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2638425"/>
            <a:ext cx="25273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1" name="Picture 5" descr="ind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4808538"/>
            <a:ext cx="2527300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266700" y="1128713"/>
            <a:ext cx="86137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SzPct val="170000"/>
              <a:buFontTx/>
              <a:buBlip>
                <a:blip r:embed="rId7"/>
              </a:buBlip>
            </a:pPr>
            <a:r>
              <a:rPr lang="ru-RU" sz="1800" b="1">
                <a:latin typeface="Arial" charset="0"/>
              </a:rPr>
              <a:t> Развитие избирательных технологий, повышение прозрачности избирательного процесса, обеспечение контроля за соблюдением законности и предупреждения нарушений в ходе голосования.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4767263" y="685800"/>
            <a:ext cx="3868737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6000" b="1">
                <a:solidFill>
                  <a:srgbClr val="000099"/>
                </a:solidFill>
                <a:latin typeface="Jikharev" pitchFamily="2" charset="0"/>
              </a:rPr>
              <a:t>Спасибо за внимание!</a:t>
            </a:r>
            <a:endParaRPr lang="ru-RU" sz="6000">
              <a:solidFill>
                <a:srgbClr val="000099"/>
              </a:solidFill>
              <a:latin typeface="Jikharev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7171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489075" y="625475"/>
            <a:ext cx="7654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Нормативно-правовая</a:t>
            </a:r>
            <a:r>
              <a:rPr lang="ru-RU" sz="3200" b="1">
                <a:solidFill>
                  <a:schemeClr val="bg1"/>
                </a:solidFill>
                <a:latin typeface="Jikharev" pitchFamily="2" charset="0"/>
              </a:rPr>
              <a:t> </a:t>
            </a:r>
            <a:r>
              <a:rPr lang="ru-RU" sz="3200" b="1">
                <a:solidFill>
                  <a:srgbClr val="0000FF"/>
                </a:solidFill>
                <a:latin typeface="Jikharev" pitchFamily="2" charset="0"/>
              </a:rPr>
              <a:t>база</a:t>
            </a:r>
            <a:r>
              <a:rPr lang="ru-RU" sz="18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1438275"/>
            <a:ext cx="9144000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Конституция Российской Федерации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Федеральный конституционный закон «О референдуме Российской Федерации»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</a:t>
            </a:r>
            <a:r>
              <a:rPr lang="ru-RU" sz="1800" u="sng">
                <a:solidFill>
                  <a:srgbClr val="FF0000"/>
                </a:solidFill>
                <a:latin typeface="Arial" charset="0"/>
              </a:rPr>
              <a:t>Федеральные законы: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«Об основных гарантиях избирательных прав и права на участие в референдуме граждан Российской Федерации»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«О выборах депутатов Государственной Думы Федерального Собрания Российской Федерации»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«О выборах Президента Российской Федерации»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</a:t>
            </a:r>
            <a:r>
              <a:rPr lang="ru-RU" sz="1800">
                <a:solidFill>
                  <a:srgbClr val="FF0000"/>
                </a:solidFill>
                <a:latin typeface="Arial" charset="0"/>
                <a:hlinkClick r:id="" action="ppaction://hlinkshowjump?jump=nextslide"/>
              </a:rPr>
              <a:t>Федеральный закон «О Государственной автоматизированной системе Российской Федерации «Выборы»</a:t>
            </a:r>
            <a:endParaRPr lang="ru-RU" sz="1800">
              <a:solidFill>
                <a:srgbClr val="FF0000"/>
              </a:solidFill>
              <a:latin typeface="Arial" charset="0"/>
            </a:endParaRP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</a:t>
            </a:r>
            <a:r>
              <a:rPr lang="ru-RU" sz="1800" u="sng">
                <a:solidFill>
                  <a:srgbClr val="FF0000"/>
                </a:solidFill>
                <a:latin typeface="Arial" charset="0"/>
              </a:rPr>
              <a:t>Федеральные законы</a:t>
            </a:r>
            <a:r>
              <a:rPr lang="ru-RU" sz="1800">
                <a:solidFill>
                  <a:srgbClr val="FF0000"/>
                </a:solidFill>
                <a:latin typeface="Arial" charset="0"/>
              </a:rPr>
              <a:t>: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«Об информации, информатизации и защите информации»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«Об электронной цифровой подписи»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иные федеральные законы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указы Президента Российской Федерации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постановления Правительства Российской Федерации</a:t>
            </a:r>
          </a:p>
          <a:p>
            <a:pPr algn="l">
              <a:buClr>
                <a:srgbClr val="FF0000"/>
              </a:buClr>
              <a:buFont typeface="Wingdings" pitchFamily="2" charset="2"/>
              <a:buChar char="ь"/>
            </a:pPr>
            <a:r>
              <a:rPr lang="ru-RU" sz="1800">
                <a:latin typeface="Arial" charset="0"/>
              </a:rPr>
              <a:t> нормативные правовые акты Центральной избирательной комиссии Российской Федерации.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17913" y="1209675"/>
            <a:ext cx="5381625" cy="4067175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Государственная автоматизированная </a:t>
            </a:r>
            <a:br>
              <a:rPr lang="ru-RU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ru-RU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система </a:t>
            </a:r>
            <a:r>
              <a:rPr lang="ru-RU" sz="20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Российской Федерации «Выборы» </a:t>
            </a:r>
            <a:br>
              <a:rPr lang="ru-RU" sz="20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ru-RU" sz="20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(ГАС «Выборы»)</a:t>
            </a:r>
            <a:r>
              <a:rPr lang="ru-RU" sz="28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— </a:t>
            </a:r>
            <a:br>
              <a:rPr lang="ru-RU" sz="28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ru-RU" sz="20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это федеральная автоматизированная информационная система, реализующая информационные процессы при подготовке и проведении выборов и референдумов всех уровней на территории Российской Федерации, а также для решения определенного круга задач, не связанных с проведением выборов и референдумов.</a:t>
            </a:r>
            <a:br>
              <a:rPr lang="ru-RU" sz="2000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endParaRPr lang="ru-RU" sz="2000" b="1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8195" name="Picture 6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5842000" y="549275"/>
            <a:ext cx="330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4000" b="1">
                <a:solidFill>
                  <a:srgbClr val="0000FF"/>
                </a:solidFill>
                <a:latin typeface="Jikharev" pitchFamily="2" charset="0"/>
              </a:rPr>
              <a:t>Статус</a:t>
            </a:r>
          </a:p>
        </p:txBody>
      </p:sp>
      <p:pic>
        <p:nvPicPr>
          <p:cNvPr id="8197" name="Picture 8" descr="1297931462_gas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50950"/>
            <a:ext cx="3475038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9"/>
          <p:cNvSpPr>
            <a:spLocks noChangeArrowheads="1"/>
          </p:cNvSpPr>
          <p:nvPr/>
        </p:nvSpPr>
        <p:spPr bwMode="auto">
          <a:xfrm>
            <a:off x="142875" y="6008688"/>
            <a:ext cx="9001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ru-RU" sz="1800"/>
              <a:t>(Федеральный закон Российской Федерации "О государственной автоматизированной системе Российской Федерации "Выборы" от 10 января 2003 года № 20-ФЗ)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2208213" y="549275"/>
            <a:ext cx="637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800"/>
              <a:t>Истоки</a:t>
            </a:r>
          </a:p>
        </p:txBody>
      </p:sp>
      <p:pic>
        <p:nvPicPr>
          <p:cNvPr id="154627" name="Picture 3" descr="Безимени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7966" b="17958"/>
          <a:stretch>
            <a:fillRect/>
          </a:stretch>
        </p:blipFill>
        <p:spPr bwMode="auto">
          <a:xfrm>
            <a:off x="0" y="0"/>
            <a:ext cx="91440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Rectangle 5"/>
          <p:cNvSpPr>
            <a:spLocks noChangeArrowheads="1"/>
          </p:cNvSpPr>
          <p:nvPr/>
        </p:nvSpPr>
        <p:spPr bwMode="auto">
          <a:xfrm>
            <a:off x="192088" y="1109663"/>
            <a:ext cx="8612187" cy="551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соблюдение конституционных прав граждан при автоматизированной обработке информации о них;</a:t>
            </a: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endParaRPr lang="ru-RU" sz="1000" b="1">
              <a:latin typeface="Arial" charset="0"/>
            </a:endParaRP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обеспечение гласности деятельности избирательных комиссий, комиссий референдума при использовании ГАС "Выборы";</a:t>
            </a: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endParaRPr lang="ru-RU" sz="1000" b="1">
              <a:latin typeface="Arial" charset="0"/>
            </a:endParaRP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оперативное информирование избирателей, участников референдума о ходе и результатах выборов и референдума;</a:t>
            </a: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endParaRPr lang="ru-RU" b="1">
              <a:latin typeface="Arial" charset="0"/>
            </a:endParaRP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недопустимость вмешательства в информационные процессы в ГАС "Выборы" органов государственной власти, государственных органов, органов местного самоуправления, их должностных лиц, других лиц и организаций, которые в соответствии с федеральными законами не могут вмешиваться в данные процессы;</a:t>
            </a: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endParaRPr lang="ru-RU" sz="1000" b="1">
              <a:latin typeface="Arial" charset="0"/>
            </a:endParaRP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сочетание централизации и децентрализации в управлении процессами использования и эксплуатации ГАС "Выборы";</a:t>
            </a: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endParaRPr lang="ru-RU" sz="1000" b="1">
              <a:latin typeface="Arial" charset="0"/>
            </a:endParaRPr>
          </a:p>
          <a:p>
            <a:pPr algn="l">
              <a:spcAft>
                <a:spcPct val="20000"/>
              </a:spcAft>
              <a:buClr>
                <a:srgbClr val="660033"/>
              </a:buClr>
              <a:buSzPct val="150000"/>
              <a:buFont typeface="Wingdings" pitchFamily="2" charset="2"/>
              <a:buBlip>
                <a:blip r:embed="rId4"/>
              </a:buBlip>
              <a:tabLst>
                <a:tab pos="3733800" algn="l"/>
                <a:tab pos="5251450" algn="l"/>
              </a:tabLst>
            </a:pPr>
            <a:r>
              <a:rPr lang="ru-RU" b="1">
                <a:latin typeface="Arial" charset="0"/>
              </a:rPr>
              <a:t> обязательное применение ГАС "Выборы" при подготовке и проведении выборов и референдума, недопустимость использования для этих целей вместо ГАС "Выборы" других автоматизированных систем и информационных технологий;</a:t>
            </a:r>
          </a:p>
        </p:txBody>
      </p:sp>
      <p:sp>
        <p:nvSpPr>
          <p:cNvPr id="154629" name="Text Box 20"/>
          <p:cNvSpPr txBox="1">
            <a:spLocks noChangeArrowheads="1"/>
          </p:cNvSpPr>
          <p:nvPr/>
        </p:nvSpPr>
        <p:spPr bwMode="auto">
          <a:xfrm>
            <a:off x="0" y="625475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2000" b="1">
                <a:solidFill>
                  <a:srgbClr val="0000FF"/>
                </a:solidFill>
                <a:latin typeface="Jikharev" pitchFamily="2" charset="0"/>
              </a:rPr>
              <a:t>Принципы использования, эксплуатации и развития</a:t>
            </a:r>
            <a:endParaRPr lang="ru-RU" sz="2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12796</TotalTime>
  <Words>2604</Words>
  <Application>Microsoft Office PowerPoint</Application>
  <PresentationFormat>Экран (4:3)</PresentationFormat>
  <Paragraphs>471</Paragraphs>
  <Slides>61</Slides>
  <Notes>61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8" baseType="lpstr">
      <vt:lpstr>Arial</vt:lpstr>
      <vt:lpstr>Jikharev</vt:lpstr>
      <vt:lpstr>Times New Roman</vt:lpstr>
      <vt:lpstr>Verdana</vt:lpstr>
      <vt:lpstr>Wingdings</vt:lpstr>
      <vt:lpstr>Оформление по умолчанию</vt:lpstr>
      <vt:lpstr>Image</vt:lpstr>
      <vt:lpstr>Государственная автоматизированная  система «Выборы»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Государственная автоматизированная  система Российской Федерации «Выборы»  (ГАС «Выборы») —  это федеральная автоматизированная информационная система, реализующая информационные процессы при подготовке и проведении выборов и референдумов всех уровней на территории Российской Федерации, а также для решения определенного круга задач, не связанных с проведением выборов и референдумов.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специалист, обеспечивающий эксплуатацию комплекса средств автоматизации в соответствующей избирательной комиссии, комиссии  референдума;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Взаимодействие при учете избирателей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insoft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Романова</dc:creator>
  <cp:lastModifiedBy>SnipGhost</cp:lastModifiedBy>
  <cp:revision>162</cp:revision>
  <dcterms:created xsi:type="dcterms:W3CDTF">2006-05-05T10:12:45Z</dcterms:created>
  <dcterms:modified xsi:type="dcterms:W3CDTF">2017-05-09T09:43:37Z</dcterms:modified>
</cp:coreProperties>
</file>